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F1F2D-064F-4489-B8B2-A822C01B812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190C5-F458-4EDC-81CB-2CA5B06D9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1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39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A={1,3,4,5,8,9}, B={1,2,3,5,7},  C={1,5}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の時に、以下の括弧内に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「⊂」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または、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「⊄」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を記入せよ。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⊄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B,   A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⊄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⊄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A,   B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⊄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C,</a:t>
            </a: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⊂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A,   C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⊂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B,</a:t>
            </a: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⊂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U </a:t>
            </a: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Ø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⊂ 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None/>
            </a:pP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1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29397" y="5000651"/>
            <a:ext cx="1368987" cy="642972"/>
          </a:xfrm>
          <a:prstGeom prst="rect">
            <a:avLst/>
          </a:prstGeom>
          <a:noFill/>
        </p:spPr>
        <p:txBody>
          <a:bodyPr wrap="none" lIns="88117" tIns="44057" rIns="88117" bIns="44057" rtlCol="0">
            <a:spAutoFit/>
          </a:bodyPr>
          <a:lstStyle/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U: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普遍集合</a:t>
            </a:r>
            <a:endParaRPr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Ø: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空集合</a:t>
            </a:r>
            <a:endParaRPr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69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{x: x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は整数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, x &gt; 0}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において、以下の括弧に∈または∉を記入せよ。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None/>
            </a:pPr>
            <a:r>
              <a:rPr lang="pt-BR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∈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B,    -6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B,  -0.2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B,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2.4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lang="pt-BR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2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44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A={1,2,3,4}, B={3,4,5,6}, U=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正の整数全体としたときに、以下の集合の要素を求めよ。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A∩B =  {3,4}</a:t>
            </a:r>
          </a:p>
          <a:p>
            <a:pPr lvl="1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A∪B =  {1,2,3,4,5,6}</a:t>
            </a:r>
          </a:p>
          <a:p>
            <a:pPr lvl="1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A-B    =  {1,2}</a:t>
            </a:r>
          </a:p>
          <a:p>
            <a:pPr lvl="1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en-US" altLang="ja-JP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      =  {1,2,3,4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以外の正の整数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}</a:t>
            </a:r>
          </a:p>
          <a:p>
            <a:pPr lvl="1">
              <a:buNone/>
            </a:pP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3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83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D5311D-95A1-45C2-8A41-7A8CC20C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772B214-4DC4-40EF-8E9B-370F65002BE2}"/>
              </a:ext>
            </a:extLst>
          </p:cNvPr>
          <p:cNvSpPr txBox="1"/>
          <p:nvPr/>
        </p:nvSpPr>
        <p:spPr>
          <a:xfrm>
            <a:off x="1691680" y="4520374"/>
            <a:ext cx="1189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</a:p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⑫￢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110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A2AF2C-CBCD-44B3-B32F-7D48A4BD40F0}"/>
              </a:ext>
            </a:extLst>
          </p:cNvPr>
          <p:cNvSpPr txBox="1"/>
          <p:nvPr/>
        </p:nvSpPr>
        <p:spPr>
          <a:xfrm>
            <a:off x="6012160" y="4520374"/>
            <a:ext cx="1375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④￢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∧￢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</a:p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⑩￢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(A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B)</a:t>
            </a: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0001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96C8AF9-6895-4B81-BC47-E168A8E21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60848"/>
            <a:ext cx="7654921" cy="216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6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5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コンテンツ プレースホルダ 2">
            <a:extLst>
              <a:ext uri="{FF2B5EF4-FFF2-40B4-BE49-F238E27FC236}">
                <a16:creationId xmlns:a16="http://schemas.microsoft.com/office/drawing/2014/main" id="{660F4EF5-D57B-4FEA-9309-89D7778E3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89" y="4542893"/>
            <a:ext cx="8378897" cy="1505027"/>
          </a:xfrm>
        </p:spPr>
        <p:txBody>
          <a:bodyPr wrap="none">
            <a:spAutoFit/>
          </a:bodyPr>
          <a:lstStyle/>
          <a:p>
            <a:pPr marL="55073" indent="0">
              <a:buNone/>
            </a:pPr>
            <a:r>
              <a:rPr lang="en-US" altLang="ja-JP" sz="270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700">
                <a:latin typeface="Meiryo UI" panose="020B0604030504040204" pitchFamily="50" charset="-128"/>
                <a:ea typeface="Meiryo UI" panose="020B0604030504040204" pitchFamily="50" charset="-128"/>
              </a:rPr>
              <a:t>　課金したのにレアアイテムをゲットしていない人がいる。</a:t>
            </a:r>
            <a:endParaRPr lang="en-US" altLang="ja-JP" sz="27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5073" indent="0">
              <a:buNone/>
            </a:pPr>
            <a:r>
              <a:rPr lang="ja-JP" altLang="en-US" sz="2700">
                <a:latin typeface="Meiryo UI" panose="020B0604030504040204" pitchFamily="50" charset="-128"/>
                <a:ea typeface="Meiryo UI" panose="020B0604030504040204" pitchFamily="50" charset="-128"/>
              </a:rPr>
              <a:t>〇　レアアイテムをゲットしなかった人は、課金していない。</a:t>
            </a:r>
            <a:endParaRPr lang="en-US" altLang="ja-JP" sz="27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5073" indent="0">
              <a:buNone/>
            </a:pPr>
            <a:r>
              <a:rPr lang="ja-JP" altLang="en-US" sz="2700">
                <a:latin typeface="Meiryo UI" panose="020B0604030504040204" pitchFamily="50" charset="-128"/>
                <a:ea typeface="Meiryo UI" panose="020B0604030504040204" pitchFamily="50" charset="-128"/>
              </a:rPr>
              <a:t>〇　ランキング上位にいない人の中で、課金した人はいない。</a:t>
            </a:r>
            <a:endParaRPr lang="en-US" altLang="ja-JP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6">
            <a:extLst>
              <a:ext uri="{FF2B5EF4-FFF2-40B4-BE49-F238E27FC236}">
                <a16:creationId xmlns:a16="http://schemas.microsoft.com/office/drawing/2014/main" id="{3A0C2386-9183-4C14-A229-B435A1996EE5}"/>
              </a:ext>
            </a:extLst>
          </p:cNvPr>
          <p:cNvSpPr/>
          <p:nvPr/>
        </p:nvSpPr>
        <p:spPr>
          <a:xfrm>
            <a:off x="2961537" y="2829968"/>
            <a:ext cx="2945437" cy="137211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117" tIns="44057" rIns="88117" bIns="44057"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F08A77C-CDAD-4FF8-ABAB-23198EF315E9}"/>
              </a:ext>
            </a:extLst>
          </p:cNvPr>
          <p:cNvSpPr txBox="1"/>
          <p:nvPr/>
        </p:nvSpPr>
        <p:spPr>
          <a:xfrm>
            <a:off x="3654388" y="2853321"/>
            <a:ext cx="1889962" cy="365973"/>
          </a:xfrm>
          <a:prstGeom prst="rect">
            <a:avLst/>
          </a:prstGeom>
          <a:noFill/>
        </p:spPr>
        <p:txBody>
          <a:bodyPr wrap="none" lIns="88117" tIns="44057" rIns="88117" bIns="44057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レアアイテムをゲット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9">
            <a:extLst>
              <a:ext uri="{FF2B5EF4-FFF2-40B4-BE49-F238E27FC236}">
                <a16:creationId xmlns:a16="http://schemas.microsoft.com/office/drawing/2014/main" id="{068BB8D3-FC0C-4DC2-9F4D-9219FE2457CA}"/>
              </a:ext>
            </a:extLst>
          </p:cNvPr>
          <p:cNvSpPr/>
          <p:nvPr/>
        </p:nvSpPr>
        <p:spPr>
          <a:xfrm>
            <a:off x="3510323" y="3337980"/>
            <a:ext cx="1847864" cy="6969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117" tIns="44057" rIns="88117" bIns="44057"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B7ADE11-712D-4926-B040-4076B7719E4B}"/>
              </a:ext>
            </a:extLst>
          </p:cNvPr>
          <p:cNvSpPr txBox="1"/>
          <p:nvPr/>
        </p:nvSpPr>
        <p:spPr>
          <a:xfrm>
            <a:off x="3999029" y="3637398"/>
            <a:ext cx="987472" cy="365973"/>
          </a:xfrm>
          <a:prstGeom prst="rect">
            <a:avLst/>
          </a:prstGeom>
          <a:noFill/>
        </p:spPr>
        <p:txBody>
          <a:bodyPr wrap="none" lIns="88117" tIns="44057" rIns="88117" bIns="44057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課金した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BDB9664-1A8D-40BB-9D4D-82861D14A9FF}"/>
              </a:ext>
            </a:extLst>
          </p:cNvPr>
          <p:cNvSpPr txBox="1"/>
          <p:nvPr/>
        </p:nvSpPr>
        <p:spPr>
          <a:xfrm>
            <a:off x="1043609" y="1353542"/>
            <a:ext cx="7056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以下の文章をベン図で表わし，それを前提として以下の質問に回答せよ．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・　課金したら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(⇒)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、レアアイテムをゲットできる。</a:t>
            </a:r>
          </a:p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・　レアアイテムをゲットしたすべての人は、ランキング上位にいる。</a:t>
            </a:r>
          </a:p>
        </p:txBody>
      </p:sp>
      <p:sp>
        <p:nvSpPr>
          <p:cNvPr id="27" name="角丸四角形 14">
            <a:extLst>
              <a:ext uri="{FF2B5EF4-FFF2-40B4-BE49-F238E27FC236}">
                <a16:creationId xmlns:a16="http://schemas.microsoft.com/office/drawing/2014/main" id="{92EC22F4-D141-4C27-94B8-B1FFC2E8698A}"/>
              </a:ext>
            </a:extLst>
          </p:cNvPr>
          <p:cNvSpPr/>
          <p:nvPr/>
        </p:nvSpPr>
        <p:spPr>
          <a:xfrm>
            <a:off x="2627784" y="2402224"/>
            <a:ext cx="3669476" cy="19071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117" tIns="44057" rIns="88117" bIns="44057"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246FCA-5D90-408B-8A75-FF8060C2AEE6}"/>
              </a:ext>
            </a:extLst>
          </p:cNvPr>
          <p:cNvSpPr txBox="1"/>
          <p:nvPr/>
        </p:nvSpPr>
        <p:spPr>
          <a:xfrm>
            <a:off x="3480637" y="2372818"/>
            <a:ext cx="2056674" cy="365973"/>
          </a:xfrm>
          <a:prstGeom prst="rect">
            <a:avLst/>
          </a:prstGeom>
          <a:noFill/>
        </p:spPr>
        <p:txBody>
          <a:bodyPr wrap="none" lIns="88117" tIns="44057" rIns="88117" bIns="44057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ランキング上位にいる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988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310</Words>
  <Application>Microsoft Office PowerPoint</Application>
  <PresentationFormat>画面に合わせる (4:3)</PresentationFormat>
  <Paragraphs>46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Arial</vt:lpstr>
      <vt:lpstr>Calibri</vt:lpstr>
      <vt:lpstr>Office テーマ</vt:lpstr>
      <vt:lpstr>問題1</vt:lpstr>
      <vt:lpstr>問題2</vt:lpstr>
      <vt:lpstr>問題3</vt:lpstr>
      <vt:lpstr>問題4</vt:lpstr>
      <vt:lpstr>問題5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推論1の記号化 (2)</dc:title>
  <dc:creator>nakada</dc:creator>
  <cp:lastModifiedBy>Nakada Toyohisa</cp:lastModifiedBy>
  <cp:revision>162</cp:revision>
  <cp:lastPrinted>2014-01-16T02:53:54Z</cp:lastPrinted>
  <dcterms:created xsi:type="dcterms:W3CDTF">2012-12-05T02:54:11Z</dcterms:created>
  <dcterms:modified xsi:type="dcterms:W3CDTF">2024-01-04T02:10:49Z</dcterms:modified>
</cp:coreProperties>
</file>