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1" r:id="rId3"/>
    <p:sldId id="283" r:id="rId4"/>
    <p:sldId id="282" r:id="rId5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69B"/>
    <a:srgbClr val="9BA58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75355"/>
              </p:ext>
            </p:extLst>
          </p:nvPr>
        </p:nvGraphicFramePr>
        <p:xfrm>
          <a:off x="260673" y="1125344"/>
          <a:ext cx="8721017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95555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238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[p</a:t>
                      </a:r>
                      <a:r>
                        <a:rPr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⊻q]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4969785" y="16860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7879F4B-1746-427C-BAC7-46A1F61A7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94195"/>
              </p:ext>
            </p:extLst>
          </p:nvPr>
        </p:nvGraphicFramePr>
        <p:xfrm>
          <a:off x="1041253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7B7400-623C-4C9E-8D56-BA6F77532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49045"/>
              </p:ext>
            </p:extLst>
          </p:nvPr>
        </p:nvGraphicFramePr>
        <p:xfrm>
          <a:off x="2769445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57087F9-E2C5-43D6-845E-51E0A8A4B878}"/>
              </a:ext>
            </a:extLst>
          </p:cNvPr>
          <p:cNvCxnSpPr>
            <a:cxnSpLocks/>
          </p:cNvCxnSpPr>
          <p:nvPr/>
        </p:nvCxnSpPr>
        <p:spPr>
          <a:xfrm>
            <a:off x="2121373" y="5013176"/>
            <a:ext cx="648072" cy="37872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F914761-F382-496B-B5F0-DCC756B5B8B2}"/>
              </a:ext>
            </a:extLst>
          </p:cNvPr>
          <p:cNvCxnSpPr>
            <a:cxnSpLocks/>
          </p:cNvCxnSpPr>
          <p:nvPr/>
        </p:nvCxnSpPr>
        <p:spPr>
          <a:xfrm>
            <a:off x="2121373" y="4956912"/>
            <a:ext cx="664062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0298BD8-0B04-4FED-A863-545E42B51B95}"/>
              </a:ext>
            </a:extLst>
          </p:cNvPr>
          <p:cNvCxnSpPr>
            <a:cxnSpLocks/>
          </p:cNvCxnSpPr>
          <p:nvPr/>
        </p:nvCxnSpPr>
        <p:spPr>
          <a:xfrm flipV="1">
            <a:off x="2121373" y="5013176"/>
            <a:ext cx="648072" cy="378724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70242"/>
              </p:ext>
            </p:extLst>
          </p:nvPr>
        </p:nvGraphicFramePr>
        <p:xfrm>
          <a:off x="34313" y="35015"/>
          <a:ext cx="432048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185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3505295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太郎は天才かバカである。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太郎はバカではない。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太郎は天才である。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C87DCA92-65ED-4745-9216-C648981C5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45592"/>
              </p:ext>
            </p:extLst>
          </p:nvPr>
        </p:nvGraphicFramePr>
        <p:xfrm>
          <a:off x="5076056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5526AFA9-505A-44B5-8A9D-56EA88F98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79916"/>
              </p:ext>
            </p:extLst>
          </p:nvPr>
        </p:nvGraphicFramePr>
        <p:xfrm>
          <a:off x="6804248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61CC856-D9B6-452C-95E0-1CE6A6842C19}"/>
              </a:ext>
            </a:extLst>
          </p:cNvPr>
          <p:cNvCxnSpPr>
            <a:cxnSpLocks/>
          </p:cNvCxnSpPr>
          <p:nvPr/>
        </p:nvCxnSpPr>
        <p:spPr>
          <a:xfrm>
            <a:off x="6156176" y="5013176"/>
            <a:ext cx="664062" cy="4356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5D3256D-803E-4DFF-B9B1-994066C02F1C}"/>
              </a:ext>
            </a:extLst>
          </p:cNvPr>
          <p:cNvCxnSpPr>
            <a:cxnSpLocks/>
          </p:cNvCxnSpPr>
          <p:nvPr/>
        </p:nvCxnSpPr>
        <p:spPr>
          <a:xfrm flipV="1">
            <a:off x="6140185" y="5013176"/>
            <a:ext cx="664063" cy="470284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0F82D0-AF50-4C3D-BA3C-CCF3833D4250}"/>
              </a:ext>
            </a:extLst>
          </p:cNvPr>
          <p:cNvSpPr txBox="1"/>
          <p:nvPr/>
        </p:nvSpPr>
        <p:spPr>
          <a:xfrm>
            <a:off x="1639738" y="4449556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EE02DEF-346F-42C6-B97E-97F705C885BA}"/>
              </a:ext>
            </a:extLst>
          </p:cNvPr>
          <p:cNvSpPr txBox="1"/>
          <p:nvPr/>
        </p:nvSpPr>
        <p:spPr>
          <a:xfrm>
            <a:off x="5666546" y="4449556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p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E523FB-66A3-4EBA-B69F-B15134F07E16}"/>
              </a:ext>
            </a:extLst>
          </p:cNvPr>
          <p:cNvSpPr txBox="1"/>
          <p:nvPr/>
        </p:nvSpPr>
        <p:spPr>
          <a:xfrm>
            <a:off x="6732240" y="105766"/>
            <a:ext cx="224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E6054A8A-A871-4095-ADC0-B5480AD690A6}"/>
              </a:ext>
            </a:extLst>
          </p:cNvPr>
          <p:cNvSpPr/>
          <p:nvPr/>
        </p:nvSpPr>
        <p:spPr>
          <a:xfrm>
            <a:off x="4644008" y="4379186"/>
            <a:ext cx="3707105" cy="2208547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57C5DE-953D-4A20-88B9-A287A154FA16}"/>
              </a:ext>
            </a:extLst>
          </p:cNvPr>
          <p:cNvSpPr txBox="1"/>
          <p:nvPr/>
        </p:nvSpPr>
        <p:spPr>
          <a:xfrm>
            <a:off x="4860032" y="5788951"/>
            <a:ext cx="341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バカではない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」は、確定する。よって結論の「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」は妥当である。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F6F398B-464F-4D01-8B1C-A5447FCDDFE3}"/>
              </a:ext>
            </a:extLst>
          </p:cNvPr>
          <p:cNvSpPr txBox="1"/>
          <p:nvPr/>
        </p:nvSpPr>
        <p:spPr>
          <a:xfrm>
            <a:off x="735872" y="5788951"/>
            <a:ext cx="341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バカではない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」は、確定する。よって結論の「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」は妥当である。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C535054-D15E-441D-9944-9DA5CC1FA0C7}"/>
              </a:ext>
            </a:extLst>
          </p:cNvPr>
          <p:cNvSpPr txBox="1"/>
          <p:nvPr/>
        </p:nvSpPr>
        <p:spPr>
          <a:xfrm>
            <a:off x="864896" y="3700218"/>
            <a:ext cx="7414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の接続記号を∨とする場合は、太郎が天才であり、かつ、バカであるということを認めた場合である。また、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を接続記号とする場合は、天才でありかつバカは無い、としたものである。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23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19919"/>
              </p:ext>
            </p:extLst>
          </p:nvPr>
        </p:nvGraphicFramePr>
        <p:xfrm>
          <a:off x="260673" y="1125344"/>
          <a:ext cx="8721017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95555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238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⊻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4969785" y="16860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7879F4B-1746-427C-BAC7-46A1F61A7B38}"/>
              </a:ext>
            </a:extLst>
          </p:cNvPr>
          <p:cNvGraphicFramePr>
            <a:graphicFrameLocks noGrp="1"/>
          </p:cNvGraphicFramePr>
          <p:nvPr/>
        </p:nvGraphicFramePr>
        <p:xfrm>
          <a:off x="1041253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7B7400-623C-4C9E-8D56-BA6F77532F6D}"/>
              </a:ext>
            </a:extLst>
          </p:cNvPr>
          <p:cNvGraphicFramePr>
            <a:graphicFrameLocks noGrp="1"/>
          </p:cNvGraphicFramePr>
          <p:nvPr/>
        </p:nvGraphicFramePr>
        <p:xfrm>
          <a:off x="2769445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57087F9-E2C5-43D6-845E-51E0A8A4B878}"/>
              </a:ext>
            </a:extLst>
          </p:cNvPr>
          <p:cNvCxnSpPr>
            <a:cxnSpLocks/>
          </p:cNvCxnSpPr>
          <p:nvPr/>
        </p:nvCxnSpPr>
        <p:spPr>
          <a:xfrm>
            <a:off x="2121373" y="5013176"/>
            <a:ext cx="648072" cy="37872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F914761-F382-496B-B5F0-DCC756B5B8B2}"/>
              </a:ext>
            </a:extLst>
          </p:cNvPr>
          <p:cNvCxnSpPr>
            <a:cxnSpLocks/>
          </p:cNvCxnSpPr>
          <p:nvPr/>
        </p:nvCxnSpPr>
        <p:spPr>
          <a:xfrm>
            <a:off x="2121373" y="5445224"/>
            <a:ext cx="664062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0298BD8-0B04-4FED-A863-545E42B51B95}"/>
              </a:ext>
            </a:extLst>
          </p:cNvPr>
          <p:cNvCxnSpPr>
            <a:cxnSpLocks/>
          </p:cNvCxnSpPr>
          <p:nvPr/>
        </p:nvCxnSpPr>
        <p:spPr>
          <a:xfrm flipV="1">
            <a:off x="2121373" y="5013176"/>
            <a:ext cx="648072" cy="378724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20224"/>
              </p:ext>
            </p:extLst>
          </p:nvPr>
        </p:nvGraphicFramePr>
        <p:xfrm>
          <a:off x="34313" y="35015"/>
          <a:ext cx="432048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185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3505295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太郎は天才ではないかバカではない。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太郎はバカである。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太郎は天才ではない。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C87DCA92-65ED-4745-9216-C648981C5AE9}"/>
              </a:ext>
            </a:extLst>
          </p:cNvPr>
          <p:cNvGraphicFramePr>
            <a:graphicFrameLocks noGrp="1"/>
          </p:cNvGraphicFramePr>
          <p:nvPr/>
        </p:nvGraphicFramePr>
        <p:xfrm>
          <a:off x="5076056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天才ではない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5526AFA9-505A-44B5-8A9D-56EA88F986C5}"/>
              </a:ext>
            </a:extLst>
          </p:cNvPr>
          <p:cNvGraphicFramePr>
            <a:graphicFrameLocks noGrp="1"/>
          </p:cNvGraphicFramePr>
          <p:nvPr/>
        </p:nvGraphicFramePr>
        <p:xfrm>
          <a:off x="6804248" y="4822064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バカではない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61CC856-D9B6-452C-95E0-1CE6A6842C19}"/>
              </a:ext>
            </a:extLst>
          </p:cNvPr>
          <p:cNvCxnSpPr>
            <a:cxnSpLocks/>
          </p:cNvCxnSpPr>
          <p:nvPr/>
        </p:nvCxnSpPr>
        <p:spPr>
          <a:xfrm>
            <a:off x="6156176" y="5013176"/>
            <a:ext cx="664062" cy="43564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5D3256D-803E-4DFF-B9B1-994066C02F1C}"/>
              </a:ext>
            </a:extLst>
          </p:cNvPr>
          <p:cNvCxnSpPr>
            <a:cxnSpLocks/>
          </p:cNvCxnSpPr>
          <p:nvPr/>
        </p:nvCxnSpPr>
        <p:spPr>
          <a:xfrm flipV="1">
            <a:off x="6140185" y="5013176"/>
            <a:ext cx="664063" cy="470284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0F82D0-AF50-4C3D-BA3C-CCF3833D4250}"/>
              </a:ext>
            </a:extLst>
          </p:cNvPr>
          <p:cNvSpPr txBox="1"/>
          <p:nvPr/>
        </p:nvSpPr>
        <p:spPr>
          <a:xfrm>
            <a:off x="1550577" y="4449556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EE02DEF-346F-42C6-B97E-97F705C885BA}"/>
              </a:ext>
            </a:extLst>
          </p:cNvPr>
          <p:cNvSpPr txBox="1"/>
          <p:nvPr/>
        </p:nvSpPr>
        <p:spPr>
          <a:xfrm>
            <a:off x="5580112" y="4449556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E523FB-66A3-4EBA-B69F-B15134F07E16}"/>
              </a:ext>
            </a:extLst>
          </p:cNvPr>
          <p:cNvSpPr txBox="1"/>
          <p:nvPr/>
        </p:nvSpPr>
        <p:spPr>
          <a:xfrm>
            <a:off x="6732240" y="105766"/>
            <a:ext cx="224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E6054A8A-A871-4095-ADC0-B5480AD690A6}"/>
              </a:ext>
            </a:extLst>
          </p:cNvPr>
          <p:cNvSpPr/>
          <p:nvPr/>
        </p:nvSpPr>
        <p:spPr>
          <a:xfrm>
            <a:off x="4644008" y="4379186"/>
            <a:ext cx="3707105" cy="2208547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57C5DE-953D-4A20-88B9-A287A154FA16}"/>
              </a:ext>
            </a:extLst>
          </p:cNvPr>
          <p:cNvSpPr txBox="1"/>
          <p:nvPr/>
        </p:nvSpPr>
        <p:spPr>
          <a:xfrm>
            <a:off x="4860032" y="5788951"/>
            <a:ext cx="341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バカである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lang="ja-JP" altLang="en-US" sz="12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」は、確定する。よって結論の「</a:t>
            </a:r>
            <a:r>
              <a:rPr lang="ja-JP" altLang="en-US" sz="12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」は妥当である。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F6F398B-464F-4D01-8B1C-A5447FCDDFE3}"/>
              </a:ext>
            </a:extLst>
          </p:cNvPr>
          <p:cNvSpPr txBox="1"/>
          <p:nvPr/>
        </p:nvSpPr>
        <p:spPr>
          <a:xfrm>
            <a:off x="735872" y="5788951"/>
            <a:ext cx="341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バカである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lang="ja-JP" altLang="en-US" sz="12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」は、確定する。よって結論の「</a:t>
            </a:r>
            <a:r>
              <a:rPr lang="ja-JP" altLang="en-US" sz="12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天才ではない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」は妥当である。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09C847C-3ECE-4CE5-AA2A-4C5766F3150F}"/>
              </a:ext>
            </a:extLst>
          </p:cNvPr>
          <p:cNvSpPr txBox="1"/>
          <p:nvPr/>
        </p:nvSpPr>
        <p:spPr>
          <a:xfrm>
            <a:off x="864896" y="3700218"/>
            <a:ext cx="7414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の接続記号を∨とする場合は、太郎が天才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ではなく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、かつ、バカでもないということを認めた場合である。また、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を接続記号とする場合は、天才ではないかつバカでもないは無い、としたものである。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25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10066"/>
              </p:ext>
            </p:extLst>
          </p:nvPr>
        </p:nvGraphicFramePr>
        <p:xfrm>
          <a:off x="260673" y="1125344"/>
          <a:ext cx="8721017" cy="2616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432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2097896">
                  <a:extLst>
                    <a:ext uri="{9D8B030D-6E8A-4147-A177-3AD203B41FA5}">
                      <a16:colId xmlns:a16="http://schemas.microsoft.com/office/drawing/2014/main" val="70979296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145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0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2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p</a:t>
                      </a:r>
                      <a:r>
                        <a:rPr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⊻q 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4969785" y="168603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</a:t>
            </a:r>
            <a:r>
              <a:rPr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ではない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7879F4B-1746-427C-BAC7-46A1F61A7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035276"/>
              </p:ext>
            </p:extLst>
          </p:nvPr>
        </p:nvGraphicFramePr>
        <p:xfrm>
          <a:off x="175030" y="4590896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7B7400-623C-4C9E-8D56-BA6F77532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67313"/>
              </p:ext>
            </p:extLst>
          </p:nvPr>
        </p:nvGraphicFramePr>
        <p:xfrm>
          <a:off x="1903222" y="4590896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57087F9-E2C5-43D6-845E-51E0A8A4B878}"/>
              </a:ext>
            </a:extLst>
          </p:cNvPr>
          <p:cNvCxnSpPr>
            <a:cxnSpLocks/>
          </p:cNvCxnSpPr>
          <p:nvPr/>
        </p:nvCxnSpPr>
        <p:spPr>
          <a:xfrm>
            <a:off x="1255150" y="4782008"/>
            <a:ext cx="648072" cy="37872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21102"/>
              </p:ext>
            </p:extLst>
          </p:nvPr>
        </p:nvGraphicFramePr>
        <p:xfrm>
          <a:off x="34313" y="35015"/>
          <a:ext cx="432048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185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3505295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給料は少ないが、待遇は悪くない。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給料が少ないか、待遇が悪い。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待遇は悪い。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0F82D0-AF50-4C3D-BA3C-CCF3833D4250}"/>
              </a:ext>
            </a:extLst>
          </p:cNvPr>
          <p:cNvSpPr txBox="1"/>
          <p:nvPr/>
        </p:nvSpPr>
        <p:spPr>
          <a:xfrm>
            <a:off x="773515" y="4209096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∧￢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EE02DEF-346F-42C6-B97E-97F705C885BA}"/>
              </a:ext>
            </a:extLst>
          </p:cNvPr>
          <p:cNvSpPr txBox="1"/>
          <p:nvPr/>
        </p:nvSpPr>
        <p:spPr>
          <a:xfrm>
            <a:off x="3403331" y="5461297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 p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E523FB-66A3-4EBA-B69F-B15134F07E16}"/>
              </a:ext>
            </a:extLst>
          </p:cNvPr>
          <p:cNvSpPr txBox="1"/>
          <p:nvPr/>
        </p:nvSpPr>
        <p:spPr>
          <a:xfrm>
            <a:off x="6732240" y="105766"/>
            <a:ext cx="224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E6054A8A-A871-4095-ADC0-B5480AD690A6}"/>
              </a:ext>
            </a:extLst>
          </p:cNvPr>
          <p:cNvSpPr/>
          <p:nvPr/>
        </p:nvSpPr>
        <p:spPr>
          <a:xfrm>
            <a:off x="3403331" y="5467182"/>
            <a:ext cx="3123290" cy="1274186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57C5DE-953D-4A20-88B9-A287A154FA16}"/>
              </a:ext>
            </a:extLst>
          </p:cNvPr>
          <p:cNvSpPr txBox="1"/>
          <p:nvPr/>
        </p:nvSpPr>
        <p:spPr>
          <a:xfrm>
            <a:off x="6714744" y="4912748"/>
            <a:ext cx="2266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と前提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が同時に成り立つのは、前提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の条件の時のみである。よって「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待遇が悪くない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」は確定する。これは、結論の「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待遇が悪い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」とは異なるため、妥当ではない。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FBC2999-6BDF-4E13-A077-A95EAAE80E67}"/>
              </a:ext>
            </a:extLst>
          </p:cNvPr>
          <p:cNvSpPr txBox="1"/>
          <p:nvPr/>
        </p:nvSpPr>
        <p:spPr>
          <a:xfrm>
            <a:off x="3403331" y="4209096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 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4AB0A473-7E57-4011-88CA-650BB6052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54439"/>
              </p:ext>
            </p:extLst>
          </p:nvPr>
        </p:nvGraphicFramePr>
        <p:xfrm>
          <a:off x="3563888" y="4580849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89EF9D54-78B5-4264-8179-4F9B87B33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82439"/>
              </p:ext>
            </p:extLst>
          </p:nvPr>
        </p:nvGraphicFramePr>
        <p:xfrm>
          <a:off x="5292080" y="4580849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3889F9F0-2ECF-40FC-B46D-A1CFC4D0EF58}"/>
              </a:ext>
            </a:extLst>
          </p:cNvPr>
          <p:cNvCxnSpPr>
            <a:cxnSpLocks/>
          </p:cNvCxnSpPr>
          <p:nvPr/>
        </p:nvCxnSpPr>
        <p:spPr>
          <a:xfrm>
            <a:off x="4644008" y="4823533"/>
            <a:ext cx="648072" cy="37281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60A6900-37B7-40DB-B09B-8062ADB7F3D5}"/>
              </a:ext>
            </a:extLst>
          </p:cNvPr>
          <p:cNvCxnSpPr>
            <a:cxnSpLocks/>
          </p:cNvCxnSpPr>
          <p:nvPr/>
        </p:nvCxnSpPr>
        <p:spPr>
          <a:xfrm flipV="1">
            <a:off x="4644008" y="4818501"/>
            <a:ext cx="648072" cy="3622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FE7744E8-26B0-45A7-9884-9EEC291973D0}"/>
              </a:ext>
            </a:extLst>
          </p:cNvPr>
          <p:cNvCxnSpPr>
            <a:cxnSpLocks/>
          </p:cNvCxnSpPr>
          <p:nvPr/>
        </p:nvCxnSpPr>
        <p:spPr>
          <a:xfrm>
            <a:off x="4644008" y="4709759"/>
            <a:ext cx="64807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AABDA8F-3061-4F7E-871C-5CDAFDD0A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84558"/>
              </p:ext>
            </p:extLst>
          </p:nvPr>
        </p:nvGraphicFramePr>
        <p:xfrm>
          <a:off x="3606813" y="5830629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給料が少なくない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37" name="表 36">
            <a:extLst>
              <a:ext uri="{FF2B5EF4-FFF2-40B4-BE49-F238E27FC236}">
                <a16:creationId xmlns:a16="http://schemas.microsoft.com/office/drawing/2014/main" id="{21602FA9-F3A8-4152-8DEA-448257E0C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08792"/>
              </p:ext>
            </p:extLst>
          </p:nvPr>
        </p:nvGraphicFramePr>
        <p:xfrm>
          <a:off x="5335005" y="5830629"/>
          <a:ext cx="10801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待遇が悪くない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92ACD8BF-BB2A-481A-9752-E20F36061D5D}"/>
              </a:ext>
            </a:extLst>
          </p:cNvPr>
          <p:cNvCxnSpPr>
            <a:cxnSpLocks/>
          </p:cNvCxnSpPr>
          <p:nvPr/>
        </p:nvCxnSpPr>
        <p:spPr>
          <a:xfrm>
            <a:off x="4686933" y="6073313"/>
            <a:ext cx="648072" cy="37281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714D043E-27EB-414A-B247-34DC799A7B1A}"/>
              </a:ext>
            </a:extLst>
          </p:cNvPr>
          <p:cNvCxnSpPr>
            <a:cxnSpLocks/>
          </p:cNvCxnSpPr>
          <p:nvPr/>
        </p:nvCxnSpPr>
        <p:spPr>
          <a:xfrm flipV="1">
            <a:off x="4686933" y="6068281"/>
            <a:ext cx="648072" cy="3622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FE6701-3B13-47B2-9C36-8BE265F26543}"/>
              </a:ext>
            </a:extLst>
          </p:cNvPr>
          <p:cNvSpPr txBox="1"/>
          <p:nvPr/>
        </p:nvSpPr>
        <p:spPr>
          <a:xfrm>
            <a:off x="2950798" y="3828432"/>
            <a:ext cx="46432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05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の「か」を、∨とした場合は、給料が少なくて、かつ、待遇が悪いことを認めた場合である。</a:t>
            </a:r>
            <a:r>
              <a:rPr lang="en-US" altLang="ja-JP" sz="1050">
                <a:latin typeface="Meiryo UI" panose="020B0604030504040204" pitchFamily="50" charset="-128"/>
                <a:ea typeface="Meiryo UI" panose="020B0604030504040204" pitchFamily="50" charset="-128"/>
              </a:rPr>
              <a:t> ⊻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の場合には、その同時に成り立つことは認めていないと解釈した場合である。</a:t>
            </a:r>
            <a:endParaRPr lang="en-US" altLang="ja-JP" sz="105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0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09693"/>
              </p:ext>
            </p:extLst>
          </p:nvPr>
        </p:nvGraphicFramePr>
        <p:xfrm>
          <a:off x="179512" y="1234261"/>
          <a:ext cx="8721018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563155984"/>
                    </a:ext>
                  </a:extLst>
                </a:gridCol>
                <a:gridCol w="1286992">
                  <a:extLst>
                    <a:ext uri="{9D8B030D-6E8A-4147-A177-3AD203B41FA5}">
                      <a16:colId xmlns:a16="http://schemas.microsoft.com/office/drawing/2014/main" val="265827484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901469020"/>
                    </a:ext>
                  </a:extLst>
                </a:gridCol>
                <a:gridCol w="134074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1340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太郎は単位取得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次郎は単位取得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 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 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857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 </a:t>
                      </a:r>
                      <a:r>
                        <a:rPr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7233000" y="137825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妥当ではない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</a:t>
            </a:r>
            <a:r>
              <a:rPr lang="en-US" altLang="ja-JP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7879F4B-1746-427C-BAC7-46A1F61A7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31656"/>
              </p:ext>
            </p:extLst>
          </p:nvPr>
        </p:nvGraphicFramePr>
        <p:xfrm>
          <a:off x="874248" y="4938559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太郎は単位取得した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太郎は単位取得していない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7B7400-623C-4C9E-8D56-BA6F77532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99848"/>
              </p:ext>
            </p:extLst>
          </p:nvPr>
        </p:nvGraphicFramePr>
        <p:xfrm>
          <a:off x="2602440" y="4938559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次郎は単位取得した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次郎は単位取得していない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57087F9-E2C5-43D6-845E-51E0A8A4B878}"/>
              </a:ext>
            </a:extLst>
          </p:cNvPr>
          <p:cNvCxnSpPr>
            <a:cxnSpLocks/>
          </p:cNvCxnSpPr>
          <p:nvPr/>
        </p:nvCxnSpPr>
        <p:spPr>
          <a:xfrm>
            <a:off x="1954368" y="5210516"/>
            <a:ext cx="648072" cy="378724"/>
          </a:xfrm>
          <a:prstGeom prst="straightConnector1">
            <a:avLst/>
          </a:prstGeom>
          <a:ln w="1524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F914761-F382-496B-B5F0-DCC756B5B8B2}"/>
              </a:ext>
            </a:extLst>
          </p:cNvPr>
          <p:cNvCxnSpPr>
            <a:cxnSpLocks/>
          </p:cNvCxnSpPr>
          <p:nvPr/>
        </p:nvCxnSpPr>
        <p:spPr>
          <a:xfrm>
            <a:off x="1954368" y="5073407"/>
            <a:ext cx="664062" cy="0"/>
          </a:xfrm>
          <a:prstGeom prst="straightConnector1">
            <a:avLst/>
          </a:prstGeom>
          <a:ln w="1524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0298BD8-0B04-4FED-A863-545E42B51B95}"/>
              </a:ext>
            </a:extLst>
          </p:cNvPr>
          <p:cNvCxnSpPr>
            <a:cxnSpLocks/>
          </p:cNvCxnSpPr>
          <p:nvPr/>
        </p:nvCxnSpPr>
        <p:spPr>
          <a:xfrm flipV="1">
            <a:off x="1954368" y="5210516"/>
            <a:ext cx="648072" cy="378724"/>
          </a:xfrm>
          <a:prstGeom prst="straightConnector1">
            <a:avLst/>
          </a:prstGeom>
          <a:ln w="1524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029042"/>
              </p:ext>
            </p:extLst>
          </p:nvPr>
        </p:nvGraphicFramePr>
        <p:xfrm>
          <a:off x="34312" y="35015"/>
          <a:ext cx="676993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7347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5492589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36326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太郎が単位を取得したとき、そしてそのときだけ、太郎が単位を取得していないなら次郎も単位を取得していない。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266391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太郎は単位を取得した。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266391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次郎は単位を取得した。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C87DCA92-65ED-4745-9216-C648981C5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41472"/>
              </p:ext>
            </p:extLst>
          </p:nvPr>
        </p:nvGraphicFramePr>
        <p:xfrm>
          <a:off x="5076056" y="4951998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太郎は単位取得した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太郎は単位取得していない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5526AFA9-505A-44B5-8A9D-56EA88F98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19389"/>
              </p:ext>
            </p:extLst>
          </p:nvPr>
        </p:nvGraphicFramePr>
        <p:xfrm>
          <a:off x="6804248" y="4951998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次郎は単位取得した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次郎は単位取得していない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61CC856-D9B6-452C-95E0-1CE6A6842C19}"/>
              </a:ext>
            </a:extLst>
          </p:cNvPr>
          <p:cNvCxnSpPr>
            <a:cxnSpLocks/>
          </p:cNvCxnSpPr>
          <p:nvPr/>
        </p:nvCxnSpPr>
        <p:spPr>
          <a:xfrm>
            <a:off x="6156176" y="5157191"/>
            <a:ext cx="64807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5D3256D-803E-4DFF-B9B1-994066C02F1C}"/>
              </a:ext>
            </a:extLst>
          </p:cNvPr>
          <p:cNvCxnSpPr>
            <a:cxnSpLocks/>
          </p:cNvCxnSpPr>
          <p:nvPr/>
        </p:nvCxnSpPr>
        <p:spPr>
          <a:xfrm flipV="1">
            <a:off x="6140185" y="5229200"/>
            <a:ext cx="664063" cy="384194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0F82D0-AF50-4C3D-BA3C-CCF3833D4250}"/>
              </a:ext>
            </a:extLst>
          </p:cNvPr>
          <p:cNvSpPr txBox="1"/>
          <p:nvPr/>
        </p:nvSpPr>
        <p:spPr>
          <a:xfrm>
            <a:off x="958169" y="4566051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⇒￢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EE02DEF-346F-42C6-B97E-97F705C885BA}"/>
              </a:ext>
            </a:extLst>
          </p:cNvPr>
          <p:cNvSpPr txBox="1"/>
          <p:nvPr/>
        </p:nvSpPr>
        <p:spPr>
          <a:xfrm>
            <a:off x="5361545" y="4582281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E6054A8A-A871-4095-ADC0-B5480AD690A6}"/>
              </a:ext>
            </a:extLst>
          </p:cNvPr>
          <p:cNvSpPr/>
          <p:nvPr/>
        </p:nvSpPr>
        <p:spPr>
          <a:xfrm>
            <a:off x="4644008" y="4509120"/>
            <a:ext cx="3707105" cy="2208547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57C5DE-953D-4A20-88B9-A287A154FA16}"/>
              </a:ext>
            </a:extLst>
          </p:cNvPr>
          <p:cNvSpPr txBox="1"/>
          <p:nvPr/>
        </p:nvSpPr>
        <p:spPr>
          <a:xfrm>
            <a:off x="4860032" y="5918885"/>
            <a:ext cx="341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太郎は単位取得した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」が確定する以前に、前提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の時点で「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次郎は単位取得した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」は確定している。それは結論と同じであるため、妥当である。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F6F398B-464F-4D01-8B1C-A5447FCDDFE3}"/>
              </a:ext>
            </a:extLst>
          </p:cNvPr>
          <p:cNvSpPr txBox="1"/>
          <p:nvPr/>
        </p:nvSpPr>
        <p:spPr>
          <a:xfrm>
            <a:off x="568867" y="5905446"/>
            <a:ext cx="341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太郎は単位取得した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」が確定しても、結論の「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次郎は単位取得した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」は確定しない。よって妥当ではない。</a:t>
            </a:r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A5AF7E3-8B69-4678-A50D-CB9B13B177BF}"/>
              </a:ext>
            </a:extLst>
          </p:cNvPr>
          <p:cNvSpPr txBox="1"/>
          <p:nvPr/>
        </p:nvSpPr>
        <p:spPr>
          <a:xfrm>
            <a:off x="755576" y="4066152"/>
            <a:ext cx="7414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の「太郎が単位を取得していないなら次郎も単位を取得していない」という文章を、その逆の「太郎が単位をしたなら、次郎も単位を取得した」も含まれると解釈すると、⇒記号ではなく、⇔記号となる。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588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1217</Words>
  <Application>Microsoft Office PowerPoint</Application>
  <PresentationFormat>画面に合わせる (4:3)</PresentationFormat>
  <Paragraphs>244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Nakada Toyohisa</cp:lastModifiedBy>
  <cp:revision>651</cp:revision>
  <cp:lastPrinted>2017-12-10T02:06:36Z</cp:lastPrinted>
  <dcterms:created xsi:type="dcterms:W3CDTF">2012-10-01T04:34:20Z</dcterms:created>
  <dcterms:modified xsi:type="dcterms:W3CDTF">2021-12-16T00:55:47Z</dcterms:modified>
</cp:coreProperties>
</file>