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5" r:id="rId3"/>
    <p:sldId id="271" r:id="rId4"/>
    <p:sldId id="270" r:id="rId5"/>
    <p:sldId id="266" r:id="rId6"/>
  </p:sldIdLst>
  <p:sldSz cx="9144000" cy="6858000" type="screen4x3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91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ja-JP" altLang="en-US" sz="2800">
                <a:latin typeface="Meiryo UI" panose="020B0604030504040204" pitchFamily="50" charset="-128"/>
                <a:ea typeface="Meiryo UI" panose="020B0604030504040204" pitchFamily="50" charset="-128"/>
              </a:rPr>
              <a:t>太郎が優しく、かつ、太郎が優しくない、ということはない。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800">
                <a:latin typeface="Meiryo UI" panose="020B0604030504040204" pitchFamily="50" charset="-128"/>
                <a:ea typeface="Meiryo UI" panose="020B0604030504040204" pitchFamily="50" charset="-128"/>
              </a:rPr>
              <a:t>命題</a:t>
            </a:r>
            <a:endParaRPr lang="en-US" altLang="ja-JP" sz="28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太郎が優しい</a:t>
            </a:r>
            <a:endParaRPr lang="en-US" altLang="ja-JP" sz="24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>
                <a:latin typeface="Meiryo UI" panose="020B0604030504040204" pitchFamily="50" charset="-128"/>
                <a:ea typeface="Meiryo UI" panose="020B0604030504040204" pitchFamily="50" charset="-128"/>
              </a:rPr>
              <a:t>記号、真理値表の種類</a:t>
            </a:r>
            <a:endParaRPr lang="en-US" altLang="ja-JP" sz="28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恒真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>
                <a:latin typeface="Meiryo UI" panose="020B0604030504040204" pitchFamily="50" charset="-128"/>
                <a:ea typeface="Meiryo UI" panose="020B0604030504040204" pitchFamily="50" charset="-128"/>
              </a:rPr>
              <a:t>真理値表、記号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057212"/>
              </p:ext>
            </p:extLst>
          </p:nvPr>
        </p:nvGraphicFramePr>
        <p:xfrm>
          <a:off x="251520" y="4293096"/>
          <a:ext cx="8208912" cy="1630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0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3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3682">
                  <a:extLst>
                    <a:ext uri="{9D8B030D-6E8A-4147-A177-3AD203B41FA5}">
                      <a16:colId xmlns:a16="http://schemas.microsoft.com/office/drawing/2014/main" val="1220517012"/>
                    </a:ext>
                  </a:extLst>
                </a:gridCol>
                <a:gridCol w="2900895">
                  <a:extLst>
                    <a:ext uri="{9D8B030D-6E8A-4147-A177-3AD203B41FA5}">
                      <a16:colId xmlns:a16="http://schemas.microsoft.com/office/drawing/2014/main" val="289778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太郎が優しい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太郎が優しくない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太郎が優しく、かつ、太郎が優しくない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太郎が優しく、かつ、太郎が優しくない、ということはない。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∧￢</a:t>
                      </a:r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(p</a:t>
                      </a:r>
                      <a:r>
                        <a:rPr kumimoji="1" lang="ja-JP" altLang="en-US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∧￢</a:t>
                      </a:r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614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15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3600">
                <a:latin typeface="Meiryo UI" panose="020B0604030504040204" pitchFamily="50" charset="-128"/>
                <a:ea typeface="Meiryo UI" panose="020B0604030504040204" pitchFamily="50" charset="-128"/>
              </a:rPr>
              <a:t>金持ちならケンカしない。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命題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1800">
                <a:latin typeface="Meiryo UI" panose="020B0604030504040204" pitchFamily="50" charset="-128"/>
                <a:ea typeface="Meiryo UI" panose="020B0604030504040204" pitchFamily="50" charset="-128"/>
              </a:rPr>
              <a:t>金持ちである</a:t>
            </a:r>
            <a:endParaRPr lang="en-US" altLang="ja-JP" sz="18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1800">
                <a:latin typeface="Meiryo UI" panose="020B0604030504040204" pitchFamily="50" charset="-128"/>
                <a:ea typeface="Meiryo UI" panose="020B0604030504040204" pitchFamily="50" charset="-128"/>
              </a:rPr>
              <a:t>ケンカする</a:t>
            </a:r>
            <a:endParaRPr lang="en-US" altLang="ja-JP" sz="18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記号、真理値表の種類</a:t>
            </a:r>
            <a:endParaRPr lang="en-US" altLang="ja-JP" sz="20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1800">
                <a:latin typeface="Meiryo UI" panose="020B0604030504040204" pitchFamily="50" charset="-128"/>
                <a:ea typeface="Meiryo UI" panose="020B0604030504040204" pitchFamily="50" charset="-128"/>
              </a:rPr>
              <a:t>偶然的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真理値表、記号</a:t>
            </a:r>
            <a:endParaRPr kumimoji="1" lang="en-US" altLang="ja-JP" sz="2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395061"/>
              </p:ext>
            </p:extLst>
          </p:nvPr>
        </p:nvGraphicFramePr>
        <p:xfrm>
          <a:off x="755576" y="3863181"/>
          <a:ext cx="7632848" cy="276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9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7158">
                  <a:extLst>
                    <a:ext uri="{9D8B030D-6E8A-4147-A177-3AD203B41FA5}">
                      <a16:colId xmlns:a16="http://schemas.microsoft.com/office/drawing/2014/main" val="2258615900"/>
                    </a:ext>
                  </a:extLst>
                </a:gridCol>
                <a:gridCol w="2827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金持ちである</a:t>
                      </a:r>
                      <a:endParaRPr kumimoji="1" lang="en-US" altLang="ja-JP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ケンカする</a:t>
                      </a:r>
                      <a:endParaRPr kumimoji="1" lang="en-US" altLang="ja-JP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ケンカしない</a:t>
                      </a:r>
                      <a:endParaRPr kumimoji="1" lang="en-US" altLang="ja-JP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金持ちならケンカしない。</a:t>
                      </a:r>
                      <a:endParaRPr kumimoji="1" lang="en-US" altLang="ja-JP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[0]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⇒￢</a:t>
                      </a:r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</a:p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 p</a:t>
                      </a:r>
                      <a:r>
                        <a:rPr kumimoji="1" lang="ja-JP" altLang="en-US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⇔￢</a:t>
                      </a:r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 ]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329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70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3200">
                <a:latin typeface="Meiryo UI" panose="020B0604030504040204" pitchFamily="50" charset="-128"/>
                <a:ea typeface="Meiryo UI" panose="020B0604030504040204" pitchFamily="50" charset="-128"/>
              </a:rPr>
              <a:t>外が暗く寒いならば外は寒い。</a:t>
            </a:r>
            <a:endParaRPr kumimoji="1" lang="ja-JP" altLang="en-US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命題</a:t>
            </a:r>
            <a:endParaRPr lang="en-US" altLang="ja-JP" sz="20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外は暗い</a:t>
            </a:r>
            <a:endParaRPr lang="en-US" altLang="ja-JP" sz="20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外は寒い</a:t>
            </a:r>
            <a:endParaRPr lang="en-US" altLang="ja-JP" sz="20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記号、真理値表の種類</a:t>
            </a:r>
            <a:endParaRPr lang="en-US" altLang="ja-JP" sz="20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恒真 </a:t>
            </a:r>
            <a:r>
              <a:rPr lang="en-US" altLang="ja-JP" sz="1600"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偶然的</a:t>
            </a:r>
            <a:r>
              <a:rPr lang="en-US" altLang="ja-JP" sz="1600"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真理値表、記号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144273"/>
              </p:ext>
            </p:extLst>
          </p:nvPr>
        </p:nvGraphicFramePr>
        <p:xfrm>
          <a:off x="827584" y="3887625"/>
          <a:ext cx="6768752" cy="251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2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1514">
                  <a:extLst>
                    <a:ext uri="{9D8B030D-6E8A-4147-A177-3AD203B41FA5}">
                      <a16:colId xmlns:a16="http://schemas.microsoft.com/office/drawing/2014/main" val="2387063866"/>
                    </a:ext>
                  </a:extLst>
                </a:gridCol>
                <a:gridCol w="2371514">
                  <a:extLst>
                    <a:ext uri="{9D8B030D-6E8A-4147-A177-3AD203B41FA5}">
                      <a16:colId xmlns:a16="http://schemas.microsoft.com/office/drawing/2014/main" val="1322309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外は暗い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外は寒い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A.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外が暗く寒い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外が暗く寒いならば外は寒い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⇒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 [A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⇔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q]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[0]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(p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q)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⇒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</a:p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 (p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q)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⇔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 ]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234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59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太郎が犯人でありかつ次郎が犯人ではない、とはならなく、かつ、</a:t>
            </a:r>
            <a:br>
              <a:rPr kumimoji="1" lang="en-US" altLang="ja-JP" sz="240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太郎が犯人ではないとき、そしてそのときだけ、太郎は犯人である。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53347"/>
          </a:xfrm>
        </p:spPr>
        <p:txBody>
          <a:bodyPr>
            <a:normAutofit/>
          </a:bodyPr>
          <a:lstStyle/>
          <a:p>
            <a:r>
              <a:rPr lang="ja-JP" altLang="en-US" sz="1800">
                <a:latin typeface="Meiryo UI" panose="020B0604030504040204" pitchFamily="50" charset="-128"/>
                <a:ea typeface="Meiryo UI" panose="020B0604030504040204" pitchFamily="50" charset="-128"/>
              </a:rPr>
              <a:t>命題</a:t>
            </a:r>
            <a:endParaRPr lang="en-US" altLang="ja-JP" sz="18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太郎が犯人</a:t>
            </a:r>
            <a:endParaRPr lang="en-US" altLang="ja-JP" sz="16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次郎が犯人</a:t>
            </a:r>
            <a:endParaRPr lang="en-US" altLang="ja-JP" sz="16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>
                <a:latin typeface="Meiryo UI" panose="020B0604030504040204" pitchFamily="50" charset="-128"/>
                <a:ea typeface="Meiryo UI" panose="020B0604030504040204" pitchFamily="50" charset="-128"/>
              </a:rPr>
              <a:t>記号、真理値表の種類</a:t>
            </a:r>
            <a:endParaRPr lang="en-US" altLang="ja-JP" sz="18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恒偽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800">
                <a:latin typeface="Meiryo UI" panose="020B0604030504040204" pitchFamily="50" charset="-128"/>
                <a:ea typeface="Meiryo UI" panose="020B0604030504040204" pitchFamily="50" charset="-128"/>
              </a:rPr>
              <a:t>真理値表</a:t>
            </a:r>
            <a:r>
              <a:rPr lang="ja-JP" altLang="en-US" sz="1800">
                <a:latin typeface="Meiryo UI" panose="020B0604030504040204" pitchFamily="50" charset="-128"/>
                <a:ea typeface="Meiryo UI" panose="020B0604030504040204" pitchFamily="50" charset="-128"/>
              </a:rPr>
              <a:t>、記号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214420"/>
              </p:ext>
            </p:extLst>
          </p:nvPr>
        </p:nvGraphicFramePr>
        <p:xfrm>
          <a:off x="451480" y="3573016"/>
          <a:ext cx="84206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0732588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9737036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16127630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469427293"/>
                    </a:ext>
                  </a:extLst>
                </a:gridCol>
                <a:gridCol w="2348260">
                  <a:extLst>
                    <a:ext uri="{9D8B030D-6E8A-4147-A177-3AD203B41FA5}">
                      <a16:colId xmlns:a16="http://schemas.microsoft.com/office/drawing/2014/main" val="3514405436"/>
                    </a:ext>
                  </a:extLst>
                </a:gridCol>
                <a:gridCol w="1591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太郎が犯人</a:t>
                      </a:r>
                      <a:endParaRPr kumimoji="1" lang="en-US" altLang="ja-JP" sz="7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次郎が犯人</a:t>
                      </a:r>
                      <a:endParaRPr kumimoji="1" lang="en-US" altLang="ja-JP" sz="7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A.</a:t>
                      </a:r>
                      <a:r>
                        <a:rPr kumimoji="1" lang="ja-JP" altLang="en-US" sz="7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次郎が犯人ではない</a:t>
                      </a:r>
                      <a:endParaRPr kumimoji="1" lang="en-US" altLang="ja-JP" sz="7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B.</a:t>
                      </a:r>
                      <a:r>
                        <a:rPr kumimoji="1" lang="ja-JP" altLang="en-US" sz="7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太郎が犯人でありかつ次郎が犯人ではない</a:t>
                      </a:r>
                      <a:endParaRPr kumimoji="1" lang="en-US" altLang="ja-JP" sz="7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7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7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</a:t>
                      </a:r>
                      <a:r>
                        <a:rPr kumimoji="1" lang="en-US" altLang="ja-JP" sz="7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7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C.</a:t>
                      </a:r>
                      <a:r>
                        <a:rPr kumimoji="1" lang="ja-JP" altLang="en-US" sz="8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太郎が犯人でありかつ次郎が犯人ではない、とはならなく</a:t>
                      </a:r>
                      <a:endParaRPr kumimoji="1" lang="en-US" altLang="ja-JP" sz="8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8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endParaRPr lang="en-US" altLang="ja-JP" sz="7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7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D.</a:t>
                      </a:r>
                      <a:r>
                        <a:rPr kumimoji="1" lang="ja-JP" altLang="en-US" sz="8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太郎が犯人ではない</a:t>
                      </a:r>
                      <a:endParaRPr kumimoji="1" lang="en-US" altLang="ja-JP" sz="8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8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7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E.</a:t>
                      </a:r>
                      <a:r>
                        <a:rPr kumimoji="1" lang="ja-JP" altLang="en-US" sz="8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太郎が犯人でありかつ次郎が犯人ではない、とはならなく、かつ、太郎が犯人ではない</a:t>
                      </a:r>
                      <a:endParaRPr kumimoji="1" lang="en-US" altLang="ja-JP" sz="8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8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  <a:r>
                        <a:rPr kumimoji="1" lang="ja-JP" altLang="en-US" sz="8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</a:t>
                      </a:r>
                      <a:r>
                        <a:rPr kumimoji="1" lang="en-US" altLang="ja-JP" sz="8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</a:t>
                      </a:r>
                      <a:endParaRPr lang="en-US" altLang="ja-JP" sz="7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太郎が犯人でありかつ次郎が犯人ではない、とはならなく、かつ、太郎が犯人ではないとき、そしてそのときだけ、太郎は犯人である。</a:t>
                      </a:r>
                      <a:endParaRPr kumimoji="1" lang="en-US" altLang="ja-JP" sz="8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7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</a:t>
                      </a:r>
                      <a:r>
                        <a:rPr kumimoji="1" lang="ja-JP" altLang="en-US" sz="7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⇔</a:t>
                      </a:r>
                      <a:r>
                        <a:rPr kumimoji="1" lang="en-US" altLang="ja-JP" sz="7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</a:p>
                    <a:p>
                      <a:pPr algn="ctr"/>
                      <a:endParaRPr kumimoji="1" lang="en-US" altLang="ja-JP" sz="7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7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7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7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∧￢</a:t>
                      </a:r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(p</a:t>
                      </a:r>
                      <a:r>
                        <a:rPr kumimoji="1" lang="ja-JP" altLang="en-US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∧￢</a:t>
                      </a:r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q)</a:t>
                      </a:r>
                      <a:endParaRPr kumimoji="1" lang="ja-JP" altLang="en-US" sz="105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endParaRPr kumimoji="1" lang="ja-JP" altLang="en-US" sz="105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(p</a:t>
                      </a:r>
                      <a:r>
                        <a:rPr kumimoji="1" lang="ja-JP" altLang="en-US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∧￢</a:t>
                      </a:r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q)</a:t>
                      </a:r>
                      <a:r>
                        <a:rPr kumimoji="1" lang="ja-JP" altLang="en-US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∧￢</a:t>
                      </a:r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endParaRPr kumimoji="1" lang="ja-JP" altLang="en-US" sz="105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(p</a:t>
                      </a:r>
                      <a:r>
                        <a:rPr kumimoji="1" lang="ja-JP" altLang="en-US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∧￢</a:t>
                      </a:r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q)</a:t>
                      </a:r>
                      <a:r>
                        <a:rPr kumimoji="1" lang="ja-JP" altLang="en-US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∧￢</a:t>
                      </a:r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p)</a:t>
                      </a:r>
                      <a:r>
                        <a:rPr kumimoji="1" lang="ja-JP" altLang="en-US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⇔</a:t>
                      </a:r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endParaRPr kumimoji="1" lang="ja-JP" altLang="en-US" sz="105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533501"/>
                  </a:ext>
                </a:extLst>
              </a:tr>
            </a:tbl>
          </a:graphicData>
        </a:graphic>
      </p:graphicFrame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4BA9B1B6-3F60-43C0-B97E-B14F201E52B2}"/>
              </a:ext>
            </a:extLst>
          </p:cNvPr>
          <p:cNvCxnSpPr/>
          <p:nvPr/>
        </p:nvCxnSpPr>
        <p:spPr>
          <a:xfrm>
            <a:off x="3419872" y="764704"/>
            <a:ext cx="2520280" cy="0"/>
          </a:xfrm>
          <a:prstGeom prst="line">
            <a:avLst/>
          </a:prstGeom>
          <a:ln w="476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C64762B7-3D2E-4BFF-9E28-CBAEC093F036}"/>
              </a:ext>
            </a:extLst>
          </p:cNvPr>
          <p:cNvCxnSpPr>
            <a:cxnSpLocks/>
          </p:cNvCxnSpPr>
          <p:nvPr/>
        </p:nvCxnSpPr>
        <p:spPr>
          <a:xfrm>
            <a:off x="1547664" y="4221088"/>
            <a:ext cx="351656" cy="0"/>
          </a:xfrm>
          <a:prstGeom prst="line">
            <a:avLst/>
          </a:prstGeom>
          <a:ln w="476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45578E71-DC4A-4977-9788-E461FA0A225C}"/>
              </a:ext>
            </a:extLst>
          </p:cNvPr>
          <p:cNvCxnSpPr>
            <a:cxnSpLocks/>
          </p:cNvCxnSpPr>
          <p:nvPr/>
        </p:nvCxnSpPr>
        <p:spPr>
          <a:xfrm>
            <a:off x="780520" y="856414"/>
            <a:ext cx="5159632" cy="0"/>
          </a:xfrm>
          <a:prstGeom prst="line">
            <a:avLst/>
          </a:prstGeom>
          <a:ln w="476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EE592BB5-356C-4E9F-9122-474239A7914C}"/>
              </a:ext>
            </a:extLst>
          </p:cNvPr>
          <p:cNvCxnSpPr>
            <a:cxnSpLocks/>
          </p:cNvCxnSpPr>
          <p:nvPr/>
        </p:nvCxnSpPr>
        <p:spPr>
          <a:xfrm>
            <a:off x="2123728" y="4221088"/>
            <a:ext cx="326712" cy="0"/>
          </a:xfrm>
          <a:prstGeom prst="line">
            <a:avLst/>
          </a:prstGeom>
          <a:ln w="476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F8710780-FC34-44C0-AB0B-52A5B767659E}"/>
              </a:ext>
            </a:extLst>
          </p:cNvPr>
          <p:cNvCxnSpPr>
            <a:cxnSpLocks/>
          </p:cNvCxnSpPr>
          <p:nvPr/>
        </p:nvCxnSpPr>
        <p:spPr>
          <a:xfrm>
            <a:off x="779172" y="948124"/>
            <a:ext cx="6817164" cy="0"/>
          </a:xfrm>
          <a:prstGeom prst="line">
            <a:avLst/>
          </a:prstGeom>
          <a:ln w="476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C09137DC-E45D-43E2-8CEB-9A805E57D3E5}"/>
              </a:ext>
            </a:extLst>
          </p:cNvPr>
          <p:cNvCxnSpPr>
            <a:cxnSpLocks/>
          </p:cNvCxnSpPr>
          <p:nvPr/>
        </p:nvCxnSpPr>
        <p:spPr>
          <a:xfrm>
            <a:off x="2915816" y="4221088"/>
            <a:ext cx="400068" cy="0"/>
          </a:xfrm>
          <a:prstGeom prst="line">
            <a:avLst/>
          </a:prstGeom>
          <a:ln w="476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F7E4203D-EC47-4DA4-B8C8-C77905598147}"/>
              </a:ext>
            </a:extLst>
          </p:cNvPr>
          <p:cNvCxnSpPr>
            <a:cxnSpLocks/>
          </p:cNvCxnSpPr>
          <p:nvPr/>
        </p:nvCxnSpPr>
        <p:spPr>
          <a:xfrm>
            <a:off x="683415" y="1337890"/>
            <a:ext cx="2880473" cy="0"/>
          </a:xfrm>
          <a:prstGeom prst="line">
            <a:avLst/>
          </a:prstGeom>
          <a:ln w="476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57C15EDB-E1CB-4F54-8D45-D6E40C7A7260}"/>
              </a:ext>
            </a:extLst>
          </p:cNvPr>
          <p:cNvCxnSpPr>
            <a:cxnSpLocks/>
          </p:cNvCxnSpPr>
          <p:nvPr/>
        </p:nvCxnSpPr>
        <p:spPr>
          <a:xfrm>
            <a:off x="3995936" y="4221088"/>
            <a:ext cx="423817" cy="0"/>
          </a:xfrm>
          <a:prstGeom prst="line">
            <a:avLst/>
          </a:prstGeom>
          <a:ln w="476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4AEC8020-8713-4475-9BBF-6A56D5A8DDFB}"/>
              </a:ext>
            </a:extLst>
          </p:cNvPr>
          <p:cNvCxnSpPr>
            <a:cxnSpLocks/>
          </p:cNvCxnSpPr>
          <p:nvPr/>
        </p:nvCxnSpPr>
        <p:spPr>
          <a:xfrm>
            <a:off x="5540084" y="4221088"/>
            <a:ext cx="400068" cy="0"/>
          </a:xfrm>
          <a:prstGeom prst="line">
            <a:avLst/>
          </a:prstGeom>
          <a:ln w="476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B437CBA8-36AE-4EF3-A65C-79AD658EF90E}"/>
              </a:ext>
            </a:extLst>
          </p:cNvPr>
          <p:cNvCxnSpPr>
            <a:cxnSpLocks/>
          </p:cNvCxnSpPr>
          <p:nvPr/>
        </p:nvCxnSpPr>
        <p:spPr>
          <a:xfrm>
            <a:off x="6300192" y="4221088"/>
            <a:ext cx="423817" cy="0"/>
          </a:xfrm>
          <a:prstGeom prst="line">
            <a:avLst/>
          </a:prstGeom>
          <a:ln w="476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0216D5F-2D74-4ACC-8B87-693D46A015BB}"/>
              </a:ext>
            </a:extLst>
          </p:cNvPr>
          <p:cNvSpPr txBox="1"/>
          <p:nvPr/>
        </p:nvSpPr>
        <p:spPr>
          <a:xfrm>
            <a:off x="5888916" y="4088105"/>
            <a:ext cx="486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/>
              <a:t>かつ</a:t>
            </a: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4964D811-2C56-4766-8D48-F1223EDFA1D4}"/>
              </a:ext>
            </a:extLst>
          </p:cNvPr>
          <p:cNvCxnSpPr>
            <a:cxnSpLocks/>
          </p:cNvCxnSpPr>
          <p:nvPr/>
        </p:nvCxnSpPr>
        <p:spPr>
          <a:xfrm>
            <a:off x="7705771" y="4370137"/>
            <a:ext cx="184044" cy="0"/>
          </a:xfrm>
          <a:prstGeom prst="line">
            <a:avLst/>
          </a:prstGeom>
          <a:ln w="476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A96DB70F-B3C0-4A45-ADD5-470871B5222D}"/>
              </a:ext>
            </a:extLst>
          </p:cNvPr>
          <p:cNvCxnSpPr>
            <a:cxnSpLocks/>
          </p:cNvCxnSpPr>
          <p:nvPr/>
        </p:nvCxnSpPr>
        <p:spPr>
          <a:xfrm>
            <a:off x="8243062" y="4369657"/>
            <a:ext cx="144016" cy="0"/>
          </a:xfrm>
          <a:prstGeom prst="line">
            <a:avLst/>
          </a:prstGeom>
          <a:ln w="476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1DBB3AD-1EB0-49B8-9DE4-BA7E42181C32}"/>
              </a:ext>
            </a:extLst>
          </p:cNvPr>
          <p:cNvSpPr txBox="1"/>
          <p:nvPr/>
        </p:nvSpPr>
        <p:spPr>
          <a:xfrm>
            <a:off x="7812360" y="4262899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/>
              <a:t>かつ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DE982DD3-7480-46C4-8A8F-11956AD6AE0C}"/>
              </a:ext>
            </a:extLst>
          </p:cNvPr>
          <p:cNvSpPr txBox="1"/>
          <p:nvPr/>
        </p:nvSpPr>
        <p:spPr>
          <a:xfrm>
            <a:off x="7619847" y="4426478"/>
            <a:ext cx="9044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/>
              <a:t>そしてそのときだけ</a:t>
            </a:r>
            <a:endParaRPr lang="en-US" altLang="ja-JP" sz="700"/>
          </a:p>
          <a:p>
            <a:pPr algn="ctr"/>
            <a:r>
              <a:rPr lang="ja-JP" altLang="en-US" sz="700"/>
              <a:t>太郎は犯人</a:t>
            </a:r>
            <a:endParaRPr kumimoji="1" lang="ja-JP" altLang="en-US" sz="700"/>
          </a:p>
        </p:txBody>
      </p:sp>
    </p:spTree>
    <p:extLst>
      <p:ext uri="{BB962C8B-B14F-4D97-AF65-F5344CB8AC3E}">
        <p14:creationId xmlns:p14="http://schemas.microsoft.com/office/powerpoint/2010/main" val="387732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kumimoji="1"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優秀ではないしかも勤勉でもないなら、人生に失敗する、というわけではない。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記号化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優秀である</a:t>
            </a:r>
            <a:endParaRPr lang="en-US" altLang="ja-JP" sz="12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勤勉である</a:t>
            </a:r>
            <a:endParaRPr lang="en-US" altLang="ja-JP" sz="12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人生に失敗する</a:t>
            </a:r>
            <a:endParaRPr lang="en-US" altLang="ja-JP" sz="12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記号、真理値表の種類</a:t>
            </a:r>
            <a:endParaRPr lang="en-US" altLang="ja-JP" sz="12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偶然的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真理値表、記号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929430"/>
              </p:ext>
            </p:extLst>
          </p:nvPr>
        </p:nvGraphicFramePr>
        <p:xfrm>
          <a:off x="251520" y="2564904"/>
          <a:ext cx="8784978" cy="39729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3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716">
                  <a:extLst>
                    <a:ext uri="{9D8B030D-6E8A-4147-A177-3AD203B41FA5}">
                      <a16:colId xmlns:a16="http://schemas.microsoft.com/office/drawing/2014/main" val="331439156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539317648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204837348"/>
                    </a:ext>
                  </a:extLst>
                </a:gridCol>
                <a:gridCol w="2592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8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優秀である</a:t>
                      </a:r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勤勉である</a:t>
                      </a:r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人生に失敗する</a:t>
                      </a:r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A.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優秀ではない</a:t>
                      </a:r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B.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勤勉ではない</a:t>
                      </a:r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C.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優秀ではなく、しかも勤勉でもない</a:t>
                      </a:r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D.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優秀ではないく、しかも勤勉でもないなら、人生に失敗する</a:t>
                      </a:r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(A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B)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⇒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</a:p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 (A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B)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⇔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 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優秀ではないく、しかも勤勉でもないなら、人生に失敗する、というわけではない。</a:t>
                      </a:r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((A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B)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⇒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r)</a:t>
                      </a:r>
                    </a:p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 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((A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B)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⇔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r) ]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6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[0]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[1]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6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6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[0]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[1]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6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6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[0]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[1]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6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6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6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6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q)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⇒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</a:p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 (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q)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⇔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 ]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((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q)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⇒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r)</a:t>
                      </a:r>
                    </a:p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 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((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q)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⇔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r) ]</a:t>
                      </a:r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744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65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1363</TotalTime>
  <Words>813</Words>
  <Application>Microsoft Office PowerPoint</Application>
  <PresentationFormat>画面に合わせる (4:3)</PresentationFormat>
  <Paragraphs>248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Meiryo UI</vt:lpstr>
      <vt:lpstr>Arial</vt:lpstr>
      <vt:lpstr>Calibri</vt:lpstr>
      <vt:lpstr>Office テーマ</vt:lpstr>
      <vt:lpstr>太郎が優しく、かつ、太郎が優しくない、ということはない。</vt:lpstr>
      <vt:lpstr>金持ちならケンカしない。</vt:lpstr>
      <vt:lpstr>外が暗く寒いならば外は寒い。</vt:lpstr>
      <vt:lpstr>太郎が犯人でありかつ次郎が犯人ではない、とはならなく、かつ、 太郎が犯人ではないとき、そしてそのときだけ、太郎は犯人である。</vt:lpstr>
      <vt:lpstr>優秀ではないしかも勤勉でもないなら、人生に失敗する、というわけではない。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前回（9月27）の質問</dc:title>
  <dc:creator>nakada</dc:creator>
  <cp:lastModifiedBy>toyohisa nakada</cp:lastModifiedBy>
  <cp:revision>433</cp:revision>
  <cp:lastPrinted>2014-04-25T01:35:31Z</cp:lastPrinted>
  <dcterms:created xsi:type="dcterms:W3CDTF">2012-10-01T04:34:20Z</dcterms:created>
  <dcterms:modified xsi:type="dcterms:W3CDTF">2022-06-08T05:44:46Z</dcterms:modified>
</cp:coreProperties>
</file>