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74" r:id="rId4"/>
    <p:sldId id="276" r:id="rId5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69B"/>
    <a:srgbClr val="9BA58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8" d="100"/>
          <a:sy n="238" d="100"/>
        </p:scale>
        <p:origin x="-4500" y="-4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/>
        </p:nvGraphicFramePr>
        <p:xfrm>
          <a:off x="260673" y="1125344"/>
          <a:ext cx="8721017" cy="28302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8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70979296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145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0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課金した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アイテムを獲得する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p⊻q ]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(p⊻q) 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2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 [1]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∨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(p⊻q) ]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7440295" y="243878"/>
            <a:ext cx="1556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妥当ではない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7879F4B-1746-427C-BAC7-46A1F61A7B38}"/>
              </a:ext>
            </a:extLst>
          </p:cNvPr>
          <p:cNvGraphicFramePr>
            <a:graphicFrameLocks noGrp="1"/>
          </p:cNvGraphicFramePr>
          <p:nvPr/>
        </p:nvGraphicFramePr>
        <p:xfrm>
          <a:off x="251135" y="4575186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太郎獲得した</a:t>
                      </a:r>
                      <a:endParaRPr kumimoji="1" lang="en-US" altLang="ja-JP" sz="1050" b="1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50" b="1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太郎獲得してていない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787B7400-623C-4C9E-8D56-BA6F77532F6D}"/>
              </a:ext>
            </a:extLst>
          </p:cNvPr>
          <p:cNvGraphicFramePr>
            <a:graphicFrameLocks noGrp="1"/>
          </p:cNvGraphicFramePr>
          <p:nvPr/>
        </p:nvGraphicFramePr>
        <p:xfrm>
          <a:off x="1979327" y="4575186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次郎獲得した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次郎獲得していない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/>
        </p:nvGraphicFramePr>
        <p:xfrm>
          <a:off x="34312" y="35015"/>
          <a:ext cx="5617807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9964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4557843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太郎か次郎がアイテムを獲得した、というわけではない。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太郎はアイテムを獲得していない。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次郎はアイテムを獲得した。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40F82D0-AF50-4C3D-BA3C-CCF3833D4250}"/>
              </a:ext>
            </a:extLst>
          </p:cNvPr>
          <p:cNvSpPr txBox="1"/>
          <p:nvPr/>
        </p:nvSpPr>
        <p:spPr>
          <a:xfrm>
            <a:off x="872064" y="407707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(p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大かっこ 2">
            <a:extLst>
              <a:ext uri="{FF2B5EF4-FFF2-40B4-BE49-F238E27FC236}">
                <a16:creationId xmlns:a16="http://schemas.microsoft.com/office/drawing/2014/main" id="{E6054A8A-A871-4095-ADC0-B5480AD690A6}"/>
              </a:ext>
            </a:extLst>
          </p:cNvPr>
          <p:cNvSpPr/>
          <p:nvPr/>
        </p:nvSpPr>
        <p:spPr>
          <a:xfrm>
            <a:off x="3752966" y="4040116"/>
            <a:ext cx="3123290" cy="1493199"/>
          </a:xfrm>
          <a:prstGeom prst="bracketPair">
            <a:avLst>
              <a:gd name="adj" fmla="val 58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D57C5DE-953D-4A20-88B9-A287A154FA16}"/>
              </a:ext>
            </a:extLst>
          </p:cNvPr>
          <p:cNvSpPr txBox="1"/>
          <p:nvPr/>
        </p:nvSpPr>
        <p:spPr>
          <a:xfrm>
            <a:off x="1021916" y="6087916"/>
            <a:ext cx="6947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のの「</a:t>
            </a:r>
            <a:r>
              <a:rPr lang="ja-JP" altLang="en-US" sz="14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太郎獲得していない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」が決定すると、「</a:t>
            </a:r>
            <a:r>
              <a:rPr lang="ja-JP" altLang="en-US" sz="1400" b="1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次郎獲得していない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」が決定する。これは結論の「</a:t>
            </a:r>
            <a:r>
              <a:rPr lang="ja-JP" altLang="en-US" sz="1400" b="1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次郎獲得した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」とは異なるため、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妥当ではない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0FE6701-3B13-47B2-9C36-8BE265F26543}"/>
              </a:ext>
            </a:extLst>
          </p:cNvPr>
          <p:cNvSpPr txBox="1"/>
          <p:nvPr/>
        </p:nvSpPr>
        <p:spPr>
          <a:xfrm>
            <a:off x="6942204" y="4518229"/>
            <a:ext cx="20549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lang="en-US" altLang="ja-JP" sz="105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の「か」を</a:t>
            </a:r>
            <a:r>
              <a:rPr lang="en-US" altLang="ja-JP" sz="1050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とした場合、太郎と次郎の両方はアイテムを獲得していない（どちらか一方のみが獲得している）とした場合である。</a:t>
            </a:r>
            <a:endParaRPr lang="en-US" altLang="ja-JP" sz="105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C30376C-561C-401B-966D-6457B0D41708}"/>
              </a:ext>
            </a:extLst>
          </p:cNvPr>
          <p:cNvSpPr txBox="1"/>
          <p:nvPr/>
        </p:nvSpPr>
        <p:spPr>
          <a:xfrm>
            <a:off x="4322659" y="4077072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前提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(p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⊻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q)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A3FD694-A6E8-4CF8-B251-729167BDD684}"/>
              </a:ext>
            </a:extLst>
          </p:cNvPr>
          <p:cNvCxnSpPr>
            <a:cxnSpLocks/>
          </p:cNvCxnSpPr>
          <p:nvPr/>
        </p:nvCxnSpPr>
        <p:spPr>
          <a:xfrm flipV="1">
            <a:off x="1331255" y="4826216"/>
            <a:ext cx="648072" cy="332990"/>
          </a:xfrm>
          <a:prstGeom prst="straightConnector1">
            <a:avLst/>
          </a:prstGeom>
          <a:ln w="158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8C8D9D2C-4214-449C-811A-96ADBD47BD5B}"/>
              </a:ext>
            </a:extLst>
          </p:cNvPr>
          <p:cNvCxnSpPr>
            <a:cxnSpLocks/>
          </p:cNvCxnSpPr>
          <p:nvPr/>
        </p:nvCxnSpPr>
        <p:spPr>
          <a:xfrm>
            <a:off x="1318256" y="4719202"/>
            <a:ext cx="674070" cy="0"/>
          </a:xfrm>
          <a:prstGeom prst="straightConnector1">
            <a:avLst/>
          </a:prstGeom>
          <a:ln w="158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B7E81357-18C4-4C76-ACD3-179A21971F73}"/>
              </a:ext>
            </a:extLst>
          </p:cNvPr>
          <p:cNvCxnSpPr>
            <a:cxnSpLocks/>
          </p:cNvCxnSpPr>
          <p:nvPr/>
        </p:nvCxnSpPr>
        <p:spPr>
          <a:xfrm>
            <a:off x="1331255" y="4719202"/>
            <a:ext cx="661071" cy="440004"/>
          </a:xfrm>
          <a:prstGeom prst="straightConnector1">
            <a:avLst/>
          </a:prstGeom>
          <a:ln w="158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6970A986-6A8A-4658-B7F2-933185E28817}"/>
              </a:ext>
            </a:extLst>
          </p:cNvPr>
          <p:cNvGraphicFramePr>
            <a:graphicFrameLocks noGrp="1"/>
          </p:cNvGraphicFramePr>
          <p:nvPr/>
        </p:nvGraphicFramePr>
        <p:xfrm>
          <a:off x="3910455" y="4575186"/>
          <a:ext cx="10801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太郎獲得した</a:t>
                      </a:r>
                      <a:endParaRPr kumimoji="1" lang="en-US" altLang="ja-JP" sz="1050" b="1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50" b="1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F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太郎獲得していない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graphicFrame>
        <p:nvGraphicFramePr>
          <p:cNvPr id="44" name="表 43">
            <a:extLst>
              <a:ext uri="{FF2B5EF4-FFF2-40B4-BE49-F238E27FC236}">
                <a16:creationId xmlns:a16="http://schemas.microsoft.com/office/drawing/2014/main" id="{162A67C3-ADDD-4BAB-878D-077360FCEFEC}"/>
              </a:ext>
            </a:extLst>
          </p:cNvPr>
          <p:cNvGraphicFramePr>
            <a:graphicFrameLocks noGrp="1"/>
          </p:cNvGraphicFramePr>
          <p:nvPr/>
        </p:nvGraphicFramePr>
        <p:xfrm>
          <a:off x="5638647" y="4575186"/>
          <a:ext cx="1080120" cy="78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8461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00B05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次郎獲得した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00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050" b="1">
                          <a:solidFill>
                            <a:srgbClr val="7030A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次郎獲得していない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03873"/>
                  </a:ext>
                </a:extLst>
              </a:tr>
            </a:tbl>
          </a:graphicData>
        </a:graphic>
      </p:graphicFrame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9DE53A1F-2B3E-49BC-A338-62033AD155B0}"/>
              </a:ext>
            </a:extLst>
          </p:cNvPr>
          <p:cNvCxnSpPr>
            <a:cxnSpLocks/>
          </p:cNvCxnSpPr>
          <p:nvPr/>
        </p:nvCxnSpPr>
        <p:spPr>
          <a:xfrm>
            <a:off x="4977576" y="4719202"/>
            <a:ext cx="67407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EA333CA4-E88A-4406-9C74-C48BDCC509FC}"/>
              </a:ext>
            </a:extLst>
          </p:cNvPr>
          <p:cNvCxnSpPr>
            <a:cxnSpLocks/>
          </p:cNvCxnSpPr>
          <p:nvPr/>
        </p:nvCxnSpPr>
        <p:spPr>
          <a:xfrm flipV="1">
            <a:off x="4990575" y="5220454"/>
            <a:ext cx="661544" cy="1418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1BC44EB-6713-4D4E-A984-B42BA25C3733}"/>
              </a:ext>
            </a:extLst>
          </p:cNvPr>
          <p:cNvCxnSpPr>
            <a:cxnSpLocks/>
          </p:cNvCxnSpPr>
          <p:nvPr/>
        </p:nvCxnSpPr>
        <p:spPr>
          <a:xfrm>
            <a:off x="4990575" y="4812173"/>
            <a:ext cx="648072" cy="273011"/>
          </a:xfrm>
          <a:prstGeom prst="straightConnector1">
            <a:avLst/>
          </a:prstGeom>
          <a:ln w="158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492F909E-3F75-4489-BE03-73D76E1C174F}"/>
              </a:ext>
            </a:extLst>
          </p:cNvPr>
          <p:cNvCxnSpPr>
            <a:cxnSpLocks/>
          </p:cNvCxnSpPr>
          <p:nvPr/>
        </p:nvCxnSpPr>
        <p:spPr>
          <a:xfrm flipV="1">
            <a:off x="4990575" y="4826216"/>
            <a:ext cx="648072" cy="304894"/>
          </a:xfrm>
          <a:prstGeom prst="straightConnector1">
            <a:avLst/>
          </a:prstGeom>
          <a:ln w="15875">
            <a:solidFill>
              <a:schemeClr val="accent5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F9C69D-F5B1-4D96-8B68-F248693FC28C}"/>
              </a:ext>
            </a:extLst>
          </p:cNvPr>
          <p:cNvSpPr txBox="1"/>
          <p:nvPr/>
        </p:nvSpPr>
        <p:spPr>
          <a:xfrm>
            <a:off x="195816" y="5601851"/>
            <a:ext cx="4092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rPr>
              <a:t>薄い青色の矢印は、否定された矢印である。よって、黒の矢印が残る。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157087F9-E2C5-43D6-845E-51E0A8A4B878}"/>
              </a:ext>
            </a:extLst>
          </p:cNvPr>
          <p:cNvCxnSpPr>
            <a:cxnSpLocks/>
          </p:cNvCxnSpPr>
          <p:nvPr/>
        </p:nvCxnSpPr>
        <p:spPr>
          <a:xfrm flipV="1">
            <a:off x="1318256" y="5250492"/>
            <a:ext cx="674070" cy="1082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61EFBB7-6D60-47DD-86A7-6356F10AA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89461"/>
              </p:ext>
            </p:extLst>
          </p:nvPr>
        </p:nvGraphicFramePr>
        <p:xfrm>
          <a:off x="746388" y="2348880"/>
          <a:ext cx="7472325" cy="273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93">
                  <a:extLst>
                    <a:ext uri="{9D8B030D-6E8A-4147-A177-3AD203B41FA5}">
                      <a16:colId xmlns:a16="http://schemas.microsoft.com/office/drawing/2014/main" val="2251408099"/>
                    </a:ext>
                  </a:extLst>
                </a:gridCol>
                <a:gridCol w="2208386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1261935">
                  <a:extLst>
                    <a:ext uri="{9D8B030D-6E8A-4147-A177-3AD203B41FA5}">
                      <a16:colId xmlns:a16="http://schemas.microsoft.com/office/drawing/2014/main" val="1765984545"/>
                    </a:ext>
                  </a:extLst>
                </a:gridCol>
                <a:gridCol w="1064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選手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命題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足速い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q]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[0]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q]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DE9F6B-A20E-4D26-A2F1-72577287C72C}"/>
              </a:ext>
            </a:extLst>
          </p:cNvPr>
          <p:cNvSpPr txBox="1"/>
          <p:nvPr/>
        </p:nvSpPr>
        <p:spPr>
          <a:xfrm>
            <a:off x="7440295" y="243878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</a:t>
            </a:r>
            <a:endParaRPr kumimoji="1" lang="en-US" altLang="ja-JP" sz="200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6A3CFAB7-9993-41E9-A9B2-23FF41395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29533"/>
              </p:ext>
            </p:extLst>
          </p:nvPr>
        </p:nvGraphicFramePr>
        <p:xfrm>
          <a:off x="34312" y="35015"/>
          <a:ext cx="5617807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9964">
                  <a:extLst>
                    <a:ext uri="{9D8B030D-6E8A-4147-A177-3AD203B41FA5}">
                      <a16:colId xmlns:a16="http://schemas.microsoft.com/office/drawing/2014/main" val="1642394020"/>
                    </a:ext>
                  </a:extLst>
                </a:gridCol>
                <a:gridCol w="4557843">
                  <a:extLst>
                    <a:ext uri="{9D8B030D-6E8A-4147-A177-3AD203B41FA5}">
                      <a16:colId xmlns:a16="http://schemas.microsoft.com/office/drawing/2014/main" val="3387340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花子が選手ならば、足が速い。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551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花子は選手である、そしてそのときだけ、足が速い。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789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前提</a:t>
                      </a:r>
                      <a:r>
                        <a:rPr kumimoji="1" lang="en-US" altLang="ja-JP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花子は足が速くない。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3564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結論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花子は選手ではない。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26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5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5C954B7-D98E-C1FF-84BE-0A0CA4145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56920"/>
              </p:ext>
            </p:extLst>
          </p:nvPr>
        </p:nvGraphicFramePr>
        <p:xfrm>
          <a:off x="683568" y="1484784"/>
          <a:ext cx="7416825" cy="4998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5991">
                  <a:extLst>
                    <a:ext uri="{9D8B030D-6E8A-4147-A177-3AD203B41FA5}">
                      <a16:colId xmlns:a16="http://schemas.microsoft.com/office/drawing/2014/main" val="934049894"/>
                    </a:ext>
                  </a:extLst>
                </a:gridCol>
                <a:gridCol w="515991">
                  <a:extLst>
                    <a:ext uri="{9D8B030D-6E8A-4147-A177-3AD203B41FA5}">
                      <a16:colId xmlns:a16="http://schemas.microsoft.com/office/drawing/2014/main" val="2971433052"/>
                    </a:ext>
                  </a:extLst>
                </a:gridCol>
                <a:gridCol w="515991">
                  <a:extLst>
                    <a:ext uri="{9D8B030D-6E8A-4147-A177-3AD203B41FA5}">
                      <a16:colId xmlns:a16="http://schemas.microsoft.com/office/drawing/2014/main" val="2150270314"/>
                    </a:ext>
                  </a:extLst>
                </a:gridCol>
                <a:gridCol w="515991">
                  <a:extLst>
                    <a:ext uri="{9D8B030D-6E8A-4147-A177-3AD203B41FA5}">
                      <a16:colId xmlns:a16="http://schemas.microsoft.com/office/drawing/2014/main" val="3002895835"/>
                    </a:ext>
                  </a:extLst>
                </a:gridCol>
                <a:gridCol w="732375">
                  <a:extLst>
                    <a:ext uri="{9D8B030D-6E8A-4147-A177-3AD203B41FA5}">
                      <a16:colId xmlns:a16="http://schemas.microsoft.com/office/drawing/2014/main" val="3211615678"/>
                    </a:ext>
                  </a:extLst>
                </a:gridCol>
                <a:gridCol w="758876">
                  <a:extLst>
                    <a:ext uri="{9D8B030D-6E8A-4147-A177-3AD203B41FA5}">
                      <a16:colId xmlns:a16="http://schemas.microsoft.com/office/drawing/2014/main" val="2324235816"/>
                    </a:ext>
                  </a:extLst>
                </a:gridCol>
                <a:gridCol w="758876">
                  <a:extLst>
                    <a:ext uri="{9D8B030D-6E8A-4147-A177-3AD203B41FA5}">
                      <a16:colId xmlns:a16="http://schemas.microsoft.com/office/drawing/2014/main" val="3764610144"/>
                    </a:ext>
                  </a:extLst>
                </a:gridCol>
                <a:gridCol w="1171929">
                  <a:extLst>
                    <a:ext uri="{9D8B030D-6E8A-4147-A177-3AD203B41FA5}">
                      <a16:colId xmlns:a16="http://schemas.microsoft.com/office/drawing/2014/main" val="3385786507"/>
                    </a:ext>
                  </a:extLst>
                </a:gridCol>
                <a:gridCol w="1930805">
                  <a:extLst>
                    <a:ext uri="{9D8B030D-6E8A-4147-A177-3AD203B41FA5}">
                      <a16:colId xmlns:a16="http://schemas.microsoft.com/office/drawing/2014/main" val="369402078"/>
                    </a:ext>
                  </a:extLst>
                </a:gridCol>
              </a:tblGrid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Fa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Ga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Fb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Gb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∀x(</a:t>
                      </a:r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Fx∨Gx)</a:t>
                      </a:r>
                    </a:p>
                    <a:p>
                      <a:pPr algn="ctr"/>
                      <a:endParaRPr kumimoji="1" lang="en-US" altLang="ja-JP" sz="110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158714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969381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945359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834394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5051821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983170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519157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16309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6913605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429807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580422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392716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01846112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415345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539108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891988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0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1</a:t>
                      </a:r>
                      <a:endParaRPr kumimoji="1" lang="ja-JP" altLang="en-US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358896"/>
                  </a:ext>
                </a:extLst>
              </a:tr>
              <a:tr h="2388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Fa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Fb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Ga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Gb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Fa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Ga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Fb</a:t>
                      </a:r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Fb</a:t>
                      </a:r>
                      <a:r>
                        <a:rPr kumimoji="1" lang="ja-JP" altLang="en-US" sz="1100"/>
                        <a:t>∨</a:t>
                      </a:r>
                      <a:r>
                        <a:rPr kumimoji="1" lang="en-US" altLang="ja-JP" sz="1100"/>
                        <a:t>Gb</a:t>
                      </a:r>
                      <a:endParaRPr kumimoji="1" lang="ja-JP" altLang="en-US" sz="110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/>
                        <a:t>(</a:t>
                      </a:r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Fa∨Ga)∧(</a:t>
                      </a:r>
                      <a:r>
                        <a:rPr kumimoji="1" lang="ja-JP" altLang="en-US" sz="1100"/>
                        <a:t>￢</a:t>
                      </a:r>
                      <a:r>
                        <a:rPr kumimoji="1" lang="en-US" altLang="ja-JP" sz="1100"/>
                        <a:t>Fb∨Gb)</a:t>
                      </a:r>
                    </a:p>
                    <a:p>
                      <a:pPr algn="ctr"/>
                      <a:endParaRPr kumimoji="1" lang="en-US" altLang="ja-JP" sz="110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05611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9862E9-6482-706E-9870-494AD3A2DFA9}"/>
              </a:ext>
            </a:extLst>
          </p:cNvPr>
          <p:cNvSpPr txBox="1"/>
          <p:nvPr/>
        </p:nvSpPr>
        <p:spPr>
          <a:xfrm>
            <a:off x="899592" y="785084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∀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x(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Fx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Gx)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C5A5146-89F8-A033-F510-EFED34027C74}"/>
              </a:ext>
            </a:extLst>
          </p:cNvPr>
          <p:cNvSpPr txBox="1"/>
          <p:nvPr/>
        </p:nvSpPr>
        <p:spPr>
          <a:xfrm>
            <a:off x="4932040" y="765602"/>
            <a:ext cx="275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Fa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Ga)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∧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￢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Fb</a:t>
            </a:r>
            <a:r>
              <a: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rPr>
              <a:t>∨</a:t>
            </a:r>
            <a:r>
              <a:rPr kumimoji="1"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Gb)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5CE79F-FF46-16D8-E97E-6EE175226387}"/>
              </a:ext>
            </a:extLst>
          </p:cNvPr>
          <p:cNvSpPr txBox="1"/>
          <p:nvPr/>
        </p:nvSpPr>
        <p:spPr>
          <a:xfrm>
            <a:off x="4076511" y="184919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42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794533-4CE9-1095-D0AB-9CA089E6BB7E}"/>
              </a:ext>
            </a:extLst>
          </p:cNvPr>
          <p:cNvSpPr txBox="1"/>
          <p:nvPr/>
        </p:nvSpPr>
        <p:spPr>
          <a:xfrm>
            <a:off x="4076511" y="44624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問題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endParaRPr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EC3C367-1142-A100-A646-4A33FC7D7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68" y="937066"/>
            <a:ext cx="3567610" cy="296078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D170607-2F88-FC77-2F31-EE15C401B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806" y="1008351"/>
            <a:ext cx="3320878" cy="185382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D8149BF-1F68-641B-5891-945A14C6D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461" y="4462265"/>
            <a:ext cx="3194178" cy="230060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3F644A7-8011-F5FD-FFAE-0149DDB55F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1987" y="3941511"/>
            <a:ext cx="3720984" cy="2440646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46AC48-8135-7398-2AB0-F49954F00B3D}"/>
              </a:ext>
            </a:extLst>
          </p:cNvPr>
          <p:cNvSpPr txBox="1"/>
          <p:nvPr/>
        </p:nvSpPr>
        <p:spPr>
          <a:xfrm>
            <a:off x="113553" y="567734"/>
            <a:ext cx="32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ChatGPT3.5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に聞いた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回目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019A3F1-FB45-44F8-9AB4-90CB315338CA}"/>
              </a:ext>
            </a:extLst>
          </p:cNvPr>
          <p:cNvSpPr txBox="1"/>
          <p:nvPr/>
        </p:nvSpPr>
        <p:spPr>
          <a:xfrm>
            <a:off x="3798355" y="572654"/>
            <a:ext cx="518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②￢∀</a:t>
            </a:r>
            <a:r>
              <a:rPr kumimoji="1"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xFx</a:t>
            </a:r>
            <a:r>
              <a: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について触れていないので再度聞く。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1AC917-04CB-F5A7-AF3D-1E1E495A985E}"/>
              </a:ext>
            </a:extLst>
          </p:cNvPr>
          <p:cNvSpPr txBox="1"/>
          <p:nvPr/>
        </p:nvSpPr>
        <p:spPr>
          <a:xfrm>
            <a:off x="175702" y="4069192"/>
            <a:ext cx="3573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③∀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￢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Fx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が無いので再度聞く。</a:t>
            </a:r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997FAD-3653-73C1-5A98-220E31D0D8C3}"/>
              </a:ext>
            </a:extLst>
          </p:cNvPr>
          <p:cNvSpPr txBox="1"/>
          <p:nvPr/>
        </p:nvSpPr>
        <p:spPr>
          <a:xfrm>
            <a:off x="4099943" y="3301472"/>
            <a:ext cx="434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④ ￢∀</a:t>
            </a:r>
            <a:r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t>xFx</a:t>
            </a: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の具体例が間違えているので</a:t>
            </a:r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</a:rPr>
              <a:t>再度聞く。</a:t>
            </a:r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8548C5B-829C-EC7B-A2BC-434400C1E0E6}"/>
              </a:ext>
            </a:extLst>
          </p:cNvPr>
          <p:cNvSpPr/>
          <p:nvPr/>
        </p:nvSpPr>
        <p:spPr>
          <a:xfrm>
            <a:off x="4782987" y="5445224"/>
            <a:ext cx="3080373" cy="93693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21513F1-78D5-0696-0388-1B07DA2A4BE3}"/>
              </a:ext>
            </a:extLst>
          </p:cNvPr>
          <p:cNvSpPr txBox="1"/>
          <p:nvPr/>
        </p:nvSpPr>
        <p:spPr>
          <a:xfrm>
            <a:off x="4866178" y="6453336"/>
            <a:ext cx="28119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問題</a:t>
            </a:r>
            <a:r>
              <a:rPr kumimoji="1" lang="en-US" altLang="ja-JP" sz="110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100">
                <a:latin typeface="メイリオ" panose="020B0604030504040204" pitchFamily="50" charset="-128"/>
                <a:ea typeface="メイリオ" panose="020B0604030504040204" pitchFamily="50" charset="-128"/>
              </a:rPr>
              <a:t>は、斜線を除いて、この部分で正解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00B6F76-DB92-019C-DB06-9E2DB5C9023A}"/>
              </a:ext>
            </a:extLst>
          </p:cNvPr>
          <p:cNvCxnSpPr/>
          <p:nvPr/>
        </p:nvCxnSpPr>
        <p:spPr>
          <a:xfrm>
            <a:off x="5396172" y="6129391"/>
            <a:ext cx="1152128" cy="0"/>
          </a:xfrm>
          <a:prstGeom prst="line">
            <a:avLst/>
          </a:prstGeom>
          <a:ln w="12700" cmpd="sng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07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663</Words>
  <Application>Microsoft Office PowerPoint</Application>
  <PresentationFormat>画面に合わせる (4:3)</PresentationFormat>
  <Paragraphs>284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Nakada Toyohisa</cp:lastModifiedBy>
  <cp:revision>681</cp:revision>
  <cp:lastPrinted>2017-12-10T02:06:36Z</cp:lastPrinted>
  <dcterms:created xsi:type="dcterms:W3CDTF">2012-10-01T04:34:20Z</dcterms:created>
  <dcterms:modified xsi:type="dcterms:W3CDTF">2023-12-15T00:07:24Z</dcterms:modified>
</cp:coreProperties>
</file>