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4" r:id="rId4"/>
    <p:sldId id="276" r:id="rId5"/>
  </p:sldIdLst>
  <p:sldSz cx="9144000" cy="6858000" type="screen4x3"/>
  <p:notesSz cx="6742113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D69B"/>
    <a:srgbClr val="9BA587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83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FF295F57-8AE1-0614-E6DA-09C6BF761A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002705"/>
              </p:ext>
            </p:extLst>
          </p:nvPr>
        </p:nvGraphicFramePr>
        <p:xfrm>
          <a:off x="899592" y="1689699"/>
          <a:ext cx="7344814" cy="2919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657">
                  <a:extLst>
                    <a:ext uri="{9D8B030D-6E8A-4147-A177-3AD203B41FA5}">
                      <a16:colId xmlns:a16="http://schemas.microsoft.com/office/drawing/2014/main" val="2390278251"/>
                    </a:ext>
                  </a:extLst>
                </a:gridCol>
                <a:gridCol w="850657">
                  <a:extLst>
                    <a:ext uri="{9D8B030D-6E8A-4147-A177-3AD203B41FA5}">
                      <a16:colId xmlns:a16="http://schemas.microsoft.com/office/drawing/2014/main" val="788385485"/>
                    </a:ext>
                  </a:extLst>
                </a:gridCol>
                <a:gridCol w="851409">
                  <a:extLst>
                    <a:ext uri="{9D8B030D-6E8A-4147-A177-3AD203B41FA5}">
                      <a16:colId xmlns:a16="http://schemas.microsoft.com/office/drawing/2014/main" val="592474524"/>
                    </a:ext>
                  </a:extLst>
                </a:gridCol>
                <a:gridCol w="851409">
                  <a:extLst>
                    <a:ext uri="{9D8B030D-6E8A-4147-A177-3AD203B41FA5}">
                      <a16:colId xmlns:a16="http://schemas.microsoft.com/office/drawing/2014/main" val="3928214225"/>
                    </a:ext>
                  </a:extLst>
                </a:gridCol>
                <a:gridCol w="851409">
                  <a:extLst>
                    <a:ext uri="{9D8B030D-6E8A-4147-A177-3AD203B41FA5}">
                      <a16:colId xmlns:a16="http://schemas.microsoft.com/office/drawing/2014/main" val="2758512460"/>
                    </a:ext>
                  </a:extLst>
                </a:gridCol>
                <a:gridCol w="1544261">
                  <a:extLst>
                    <a:ext uri="{9D8B030D-6E8A-4147-A177-3AD203B41FA5}">
                      <a16:colId xmlns:a16="http://schemas.microsoft.com/office/drawing/2014/main" val="4073556975"/>
                    </a:ext>
                  </a:extLst>
                </a:gridCol>
                <a:gridCol w="1545012">
                  <a:extLst>
                    <a:ext uri="{9D8B030D-6E8A-4147-A177-3AD203B41FA5}">
                      <a16:colId xmlns:a16="http://schemas.microsoft.com/office/drawing/2014/main" val="922533041"/>
                    </a:ext>
                  </a:extLst>
                </a:gridCol>
              </a:tblGrid>
              <a:tr h="298496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ja-JP" alt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</a:t>
                      </a:r>
                      <a:r>
                        <a:rPr lang="ja-JP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∀</a:t>
                      </a:r>
                      <a:r>
                        <a:rPr 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xFx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ja-JP" alt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∀</a:t>
                      </a:r>
                      <a:r>
                        <a:rPr lang="en-US" altLang="ja-JP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ja-JP" alt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￢</a:t>
                      </a:r>
                      <a:r>
                        <a:rPr lang="en-US" altLang="ja-JP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Fx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19729659"/>
                  </a:ext>
                </a:extLst>
              </a:tr>
              <a:tr h="277240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493962952"/>
                  </a:ext>
                </a:extLst>
              </a:tr>
              <a:tr h="277240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70036627"/>
                  </a:ext>
                </a:extLst>
              </a:tr>
              <a:tr h="277240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01042637"/>
                  </a:ext>
                </a:extLst>
              </a:tr>
              <a:tr h="298274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4977253"/>
                  </a:ext>
                </a:extLst>
              </a:tr>
              <a:tr h="298274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52478084"/>
                  </a:ext>
                </a:extLst>
              </a:tr>
              <a:tr h="298274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47454125"/>
                  </a:ext>
                </a:extLst>
              </a:tr>
              <a:tr h="298274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53358090"/>
                  </a:ext>
                </a:extLst>
              </a:tr>
              <a:tr h="298274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9929607"/>
                  </a:ext>
                </a:extLst>
              </a:tr>
              <a:tr h="298274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Fa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Fb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Fc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ja-JP" alt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￢</a:t>
                      </a:r>
                      <a:r>
                        <a:rPr lang="en-US" altLang="ja-JP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(Fa</a:t>
                      </a:r>
                      <a:r>
                        <a:rPr lang="ja-JP" alt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∧</a:t>
                      </a:r>
                      <a:r>
                        <a:rPr lang="en-US" altLang="ja-JP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Fb</a:t>
                      </a:r>
                      <a:r>
                        <a:rPr lang="ja-JP" alt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∧</a:t>
                      </a:r>
                      <a:r>
                        <a:rPr lang="en-US" altLang="ja-JP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Fc)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ja-JP" alt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￢</a:t>
                      </a:r>
                      <a:r>
                        <a:rPr lang="en-US" altLang="ja-JP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Fa</a:t>
                      </a:r>
                      <a:r>
                        <a:rPr lang="ja-JP" alt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∧￢</a:t>
                      </a:r>
                      <a:r>
                        <a:rPr lang="en-US" altLang="ja-JP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Fb</a:t>
                      </a:r>
                      <a:r>
                        <a:rPr lang="ja-JP" alt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∧￢</a:t>
                      </a:r>
                      <a:r>
                        <a:rPr lang="en-US" altLang="ja-JP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Fc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3596713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4794533-4CE9-1095-D0AB-9CA089E6BB7E}"/>
              </a:ext>
            </a:extLst>
          </p:cNvPr>
          <p:cNvSpPr txBox="1"/>
          <p:nvPr/>
        </p:nvSpPr>
        <p:spPr>
          <a:xfrm>
            <a:off x="4099395" y="1107078"/>
            <a:ext cx="990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>
                <a:latin typeface="Meiryo UI" panose="020B0604030504040204" pitchFamily="50" charset="-128"/>
                <a:ea typeface="Meiryo UI" panose="020B0604030504040204" pitchFamily="50" charset="-128"/>
              </a:rPr>
              <a:t>問題</a:t>
            </a:r>
            <a:r>
              <a:rPr lang="en-US" altLang="ja-JP" sz="240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endParaRPr lang="ja-JP" altLang="en-US" sz="24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8949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FF295F57-8AE1-0614-E6DA-09C6BF761A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318298"/>
              </p:ext>
            </p:extLst>
          </p:nvPr>
        </p:nvGraphicFramePr>
        <p:xfrm>
          <a:off x="899592" y="1689699"/>
          <a:ext cx="7344814" cy="2919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657">
                  <a:extLst>
                    <a:ext uri="{9D8B030D-6E8A-4147-A177-3AD203B41FA5}">
                      <a16:colId xmlns:a16="http://schemas.microsoft.com/office/drawing/2014/main" val="2390278251"/>
                    </a:ext>
                  </a:extLst>
                </a:gridCol>
                <a:gridCol w="850657">
                  <a:extLst>
                    <a:ext uri="{9D8B030D-6E8A-4147-A177-3AD203B41FA5}">
                      <a16:colId xmlns:a16="http://schemas.microsoft.com/office/drawing/2014/main" val="788385485"/>
                    </a:ext>
                  </a:extLst>
                </a:gridCol>
                <a:gridCol w="851409">
                  <a:extLst>
                    <a:ext uri="{9D8B030D-6E8A-4147-A177-3AD203B41FA5}">
                      <a16:colId xmlns:a16="http://schemas.microsoft.com/office/drawing/2014/main" val="592474524"/>
                    </a:ext>
                  </a:extLst>
                </a:gridCol>
                <a:gridCol w="851409">
                  <a:extLst>
                    <a:ext uri="{9D8B030D-6E8A-4147-A177-3AD203B41FA5}">
                      <a16:colId xmlns:a16="http://schemas.microsoft.com/office/drawing/2014/main" val="3928214225"/>
                    </a:ext>
                  </a:extLst>
                </a:gridCol>
                <a:gridCol w="851409">
                  <a:extLst>
                    <a:ext uri="{9D8B030D-6E8A-4147-A177-3AD203B41FA5}">
                      <a16:colId xmlns:a16="http://schemas.microsoft.com/office/drawing/2014/main" val="2758512460"/>
                    </a:ext>
                  </a:extLst>
                </a:gridCol>
                <a:gridCol w="1544261">
                  <a:extLst>
                    <a:ext uri="{9D8B030D-6E8A-4147-A177-3AD203B41FA5}">
                      <a16:colId xmlns:a16="http://schemas.microsoft.com/office/drawing/2014/main" val="4073556975"/>
                    </a:ext>
                  </a:extLst>
                </a:gridCol>
                <a:gridCol w="1545012">
                  <a:extLst>
                    <a:ext uri="{9D8B030D-6E8A-4147-A177-3AD203B41FA5}">
                      <a16:colId xmlns:a16="http://schemas.microsoft.com/office/drawing/2014/main" val="922533041"/>
                    </a:ext>
                  </a:extLst>
                </a:gridCol>
              </a:tblGrid>
              <a:tr h="298496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ja-JP" alt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￢∃</a:t>
                      </a:r>
                      <a:r>
                        <a:rPr 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xFx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ja-JP" alt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∃</a:t>
                      </a:r>
                      <a:r>
                        <a:rPr lang="en-US" altLang="ja-JP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ja-JP" alt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￢</a:t>
                      </a:r>
                      <a:r>
                        <a:rPr lang="en-US" altLang="ja-JP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Fx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19729659"/>
                  </a:ext>
                </a:extLst>
              </a:tr>
              <a:tr h="277240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493962952"/>
                  </a:ext>
                </a:extLst>
              </a:tr>
              <a:tr h="277240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70036627"/>
                  </a:ext>
                </a:extLst>
              </a:tr>
              <a:tr h="277240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01042637"/>
                  </a:ext>
                </a:extLst>
              </a:tr>
              <a:tr h="298274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4977253"/>
                  </a:ext>
                </a:extLst>
              </a:tr>
              <a:tr h="298274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52478084"/>
                  </a:ext>
                </a:extLst>
              </a:tr>
              <a:tr h="298274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47454125"/>
                  </a:ext>
                </a:extLst>
              </a:tr>
              <a:tr h="298274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53358090"/>
                  </a:ext>
                </a:extLst>
              </a:tr>
              <a:tr h="298274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altLang="ja-JP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9929607"/>
                  </a:ext>
                </a:extLst>
              </a:tr>
              <a:tr h="298274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Fa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Fb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Fc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ja-JP" alt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￢</a:t>
                      </a:r>
                      <a:r>
                        <a:rPr lang="en-US" altLang="ja-JP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(Fa</a:t>
                      </a:r>
                      <a:r>
                        <a:rPr lang="ja-JP" alt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∨</a:t>
                      </a:r>
                      <a:r>
                        <a:rPr lang="en-US" altLang="ja-JP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Fb</a:t>
                      </a:r>
                      <a:r>
                        <a:rPr lang="ja-JP" alt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∨</a:t>
                      </a:r>
                      <a:r>
                        <a:rPr lang="en-US" altLang="ja-JP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Fc)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ja-JP" alt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￢</a:t>
                      </a:r>
                      <a:r>
                        <a:rPr lang="en-US" altLang="ja-JP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Fa</a:t>
                      </a:r>
                      <a:r>
                        <a:rPr lang="ja-JP" alt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∨￢</a:t>
                      </a:r>
                      <a:r>
                        <a:rPr lang="en-US" altLang="ja-JP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Fb</a:t>
                      </a:r>
                      <a:r>
                        <a:rPr lang="ja-JP" altLang="en-US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∨￢</a:t>
                      </a:r>
                      <a:r>
                        <a:rPr lang="en-US" altLang="ja-JP" sz="12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Fc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3596713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4794533-4CE9-1095-D0AB-9CA089E6BB7E}"/>
              </a:ext>
            </a:extLst>
          </p:cNvPr>
          <p:cNvSpPr txBox="1"/>
          <p:nvPr/>
        </p:nvSpPr>
        <p:spPr>
          <a:xfrm>
            <a:off x="4099395" y="1107078"/>
            <a:ext cx="990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>
                <a:latin typeface="Meiryo UI" panose="020B0604030504040204" pitchFamily="50" charset="-128"/>
                <a:ea typeface="Meiryo UI" panose="020B0604030504040204" pitchFamily="50" charset="-128"/>
              </a:rPr>
              <a:t>問題</a:t>
            </a:r>
            <a:r>
              <a:rPr lang="en-US" altLang="ja-JP" sz="240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endParaRPr lang="ja-JP" altLang="en-US" sz="24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0812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25C954B7-D98E-C1FF-84BE-0A0CA4145F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942121"/>
              </p:ext>
            </p:extLst>
          </p:nvPr>
        </p:nvGraphicFramePr>
        <p:xfrm>
          <a:off x="683568" y="1484784"/>
          <a:ext cx="7416825" cy="46634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74804">
                  <a:extLst>
                    <a:ext uri="{9D8B030D-6E8A-4147-A177-3AD203B41FA5}">
                      <a16:colId xmlns:a16="http://schemas.microsoft.com/office/drawing/2014/main" val="934049894"/>
                    </a:ext>
                  </a:extLst>
                </a:gridCol>
                <a:gridCol w="574804">
                  <a:extLst>
                    <a:ext uri="{9D8B030D-6E8A-4147-A177-3AD203B41FA5}">
                      <a16:colId xmlns:a16="http://schemas.microsoft.com/office/drawing/2014/main" val="2971433052"/>
                    </a:ext>
                  </a:extLst>
                </a:gridCol>
                <a:gridCol w="574804">
                  <a:extLst>
                    <a:ext uri="{9D8B030D-6E8A-4147-A177-3AD203B41FA5}">
                      <a16:colId xmlns:a16="http://schemas.microsoft.com/office/drawing/2014/main" val="2150270314"/>
                    </a:ext>
                  </a:extLst>
                </a:gridCol>
                <a:gridCol w="574804">
                  <a:extLst>
                    <a:ext uri="{9D8B030D-6E8A-4147-A177-3AD203B41FA5}">
                      <a16:colId xmlns:a16="http://schemas.microsoft.com/office/drawing/2014/main" val="3002895835"/>
                    </a:ext>
                  </a:extLst>
                </a:gridCol>
                <a:gridCol w="815851">
                  <a:extLst>
                    <a:ext uri="{9D8B030D-6E8A-4147-A177-3AD203B41FA5}">
                      <a16:colId xmlns:a16="http://schemas.microsoft.com/office/drawing/2014/main" val="3211615678"/>
                    </a:ext>
                  </a:extLst>
                </a:gridCol>
                <a:gridCol w="845373">
                  <a:extLst>
                    <a:ext uri="{9D8B030D-6E8A-4147-A177-3AD203B41FA5}">
                      <a16:colId xmlns:a16="http://schemas.microsoft.com/office/drawing/2014/main" val="3764610144"/>
                    </a:ext>
                  </a:extLst>
                </a:gridCol>
                <a:gridCol w="1305506">
                  <a:extLst>
                    <a:ext uri="{9D8B030D-6E8A-4147-A177-3AD203B41FA5}">
                      <a16:colId xmlns:a16="http://schemas.microsoft.com/office/drawing/2014/main" val="3385786507"/>
                    </a:ext>
                  </a:extLst>
                </a:gridCol>
                <a:gridCol w="2150879">
                  <a:extLst>
                    <a:ext uri="{9D8B030D-6E8A-4147-A177-3AD203B41FA5}">
                      <a16:colId xmlns:a16="http://schemas.microsoft.com/office/drawing/2014/main" val="369402078"/>
                    </a:ext>
                  </a:extLst>
                </a:gridCol>
              </a:tblGrid>
              <a:tr h="238825"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a</a:t>
                      </a:r>
                      <a:endParaRPr kumimoji="1" lang="ja-JP" alt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b</a:t>
                      </a:r>
                      <a:endParaRPr kumimoji="1" lang="ja-JP" alt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a</a:t>
                      </a:r>
                      <a:endParaRPr kumimoji="1" lang="ja-JP" alt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b</a:t>
                      </a:r>
                      <a:endParaRPr kumimoji="1" lang="ja-JP" alt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Fa</a:t>
                      </a:r>
                      <a:r>
                        <a:rPr kumimoji="1" lang="ja-JP" altLang="en-US" sz="1100"/>
                        <a:t>∨</a:t>
                      </a:r>
                      <a:r>
                        <a:rPr kumimoji="1" lang="en-US" altLang="ja-JP" sz="1100"/>
                        <a:t>Fb</a:t>
                      </a:r>
                      <a:endParaRPr kumimoji="1" lang="ja-JP" alt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/>
                        <a:t>￢</a:t>
                      </a:r>
                      <a:r>
                        <a:rPr kumimoji="1" lang="en-US" altLang="ja-JP" sz="1100"/>
                        <a:t>(Fa</a:t>
                      </a:r>
                      <a:r>
                        <a:rPr kumimoji="1" lang="ja-JP" altLang="en-US" sz="1100"/>
                        <a:t>∨</a:t>
                      </a:r>
                      <a:r>
                        <a:rPr kumimoji="1" lang="en-US" altLang="ja-JP" sz="1100"/>
                        <a:t>Fb)</a:t>
                      </a:r>
                      <a:endParaRPr kumimoji="1" lang="ja-JP" alt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/>
                        <a:t>￢</a:t>
                      </a:r>
                      <a:r>
                        <a:rPr kumimoji="1" lang="en-US" altLang="ja-JP" sz="1100"/>
                        <a:t>Ga</a:t>
                      </a:r>
                      <a:r>
                        <a:rPr kumimoji="1" lang="ja-JP" altLang="en-US" sz="1100"/>
                        <a:t>∧￢</a:t>
                      </a:r>
                      <a:r>
                        <a:rPr kumimoji="1" lang="en-US" altLang="ja-JP" sz="1100"/>
                        <a:t>Gb</a:t>
                      </a:r>
                      <a:endParaRPr kumimoji="1" lang="ja-JP" alt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/>
                        <a:t>￢∃</a:t>
                      </a:r>
                      <a:r>
                        <a:rPr kumimoji="1" lang="en-US" altLang="ja-JP" sz="1100"/>
                        <a:t>xFx</a:t>
                      </a:r>
                      <a:r>
                        <a:rPr kumimoji="1" lang="ja-JP" altLang="en-US" sz="1100"/>
                        <a:t>⇔</a:t>
                      </a:r>
                      <a:r>
                        <a:rPr kumimoji="1" lang="en-US" altLang="ja-JP" sz="1100"/>
                        <a:t>∀x</a:t>
                      </a:r>
                      <a:r>
                        <a:rPr kumimoji="1" lang="ja-JP" altLang="en-US" sz="1100"/>
                        <a:t>￢</a:t>
                      </a:r>
                      <a:r>
                        <a:rPr kumimoji="1" lang="en-US" altLang="ja-JP" sz="1100"/>
                        <a:t>Gx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7158714"/>
                  </a:ext>
                </a:extLst>
              </a:tr>
              <a:tr h="238825"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6969381"/>
                  </a:ext>
                </a:extLst>
              </a:tr>
              <a:tr h="238825"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9945359"/>
                  </a:ext>
                </a:extLst>
              </a:tr>
              <a:tr h="238825"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8834394"/>
                  </a:ext>
                </a:extLst>
              </a:tr>
              <a:tr h="238825"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05051821"/>
                  </a:ext>
                </a:extLst>
              </a:tr>
              <a:tr h="238825"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9983170"/>
                  </a:ext>
                </a:extLst>
              </a:tr>
              <a:tr h="238825"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9519157"/>
                  </a:ext>
                </a:extLst>
              </a:tr>
              <a:tr h="238825"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2016309"/>
                  </a:ext>
                </a:extLst>
              </a:tr>
              <a:tr h="238825"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6913605"/>
                  </a:ext>
                </a:extLst>
              </a:tr>
              <a:tr h="238825"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4429807"/>
                  </a:ext>
                </a:extLst>
              </a:tr>
              <a:tr h="238825"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2580422"/>
                  </a:ext>
                </a:extLst>
              </a:tr>
              <a:tr h="238825"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7392716"/>
                  </a:ext>
                </a:extLst>
              </a:tr>
              <a:tr h="238825"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601846112"/>
                  </a:ext>
                </a:extLst>
              </a:tr>
              <a:tr h="238825"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0415345"/>
                  </a:ext>
                </a:extLst>
              </a:tr>
              <a:tr h="238825"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2539108"/>
                  </a:ext>
                </a:extLst>
              </a:tr>
              <a:tr h="238825"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7891988"/>
                  </a:ext>
                </a:extLst>
              </a:tr>
              <a:tr h="238825"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9358896"/>
                  </a:ext>
                </a:extLst>
              </a:tr>
              <a:tr h="238825"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Fa</a:t>
                      </a:r>
                      <a:endParaRPr kumimoji="1" lang="ja-JP" alt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Fb</a:t>
                      </a:r>
                      <a:endParaRPr kumimoji="1" lang="ja-JP" alt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Ga</a:t>
                      </a:r>
                      <a:endParaRPr kumimoji="1" lang="ja-JP" alt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Gb</a:t>
                      </a:r>
                      <a:endParaRPr kumimoji="1" lang="ja-JP" alt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/>
                        <a:t>Fa</a:t>
                      </a:r>
                      <a:r>
                        <a:rPr kumimoji="1" lang="ja-JP" altLang="en-US" sz="1100"/>
                        <a:t>∨</a:t>
                      </a:r>
                      <a:r>
                        <a:rPr kumimoji="1" lang="en-US" altLang="ja-JP" sz="1100"/>
                        <a:t>Fb</a:t>
                      </a:r>
                      <a:endParaRPr kumimoji="1" lang="ja-JP" alt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/>
                        <a:t>￢</a:t>
                      </a:r>
                      <a:r>
                        <a:rPr kumimoji="1" lang="en-US" altLang="ja-JP" sz="1100"/>
                        <a:t>(Fa</a:t>
                      </a:r>
                      <a:r>
                        <a:rPr kumimoji="1" lang="ja-JP" altLang="en-US" sz="1100"/>
                        <a:t>∨</a:t>
                      </a:r>
                      <a:r>
                        <a:rPr kumimoji="1" lang="en-US" altLang="ja-JP" sz="1100"/>
                        <a:t>Fb)</a:t>
                      </a:r>
                      <a:endParaRPr kumimoji="1" lang="ja-JP" alt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/>
                        <a:t>￢</a:t>
                      </a:r>
                      <a:r>
                        <a:rPr kumimoji="1" lang="en-US" altLang="ja-JP" sz="1100"/>
                        <a:t>Ga</a:t>
                      </a:r>
                      <a:r>
                        <a:rPr kumimoji="1" lang="ja-JP" altLang="en-US" sz="1100"/>
                        <a:t>∧￢</a:t>
                      </a:r>
                      <a:r>
                        <a:rPr kumimoji="1" lang="en-US" altLang="ja-JP" sz="1100"/>
                        <a:t>Gb</a:t>
                      </a:r>
                      <a:endParaRPr kumimoji="1" lang="ja-JP" altLang="en-US" sz="110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/>
                        <a:t>￢</a:t>
                      </a:r>
                      <a:r>
                        <a:rPr kumimoji="1" lang="en-US" altLang="ja-JP" sz="1100"/>
                        <a:t>(Fa∨Fb)⇔(</a:t>
                      </a:r>
                      <a:r>
                        <a:rPr kumimoji="1" lang="ja-JP" altLang="en-US" sz="1100"/>
                        <a:t>￢</a:t>
                      </a:r>
                      <a:r>
                        <a:rPr kumimoji="1" lang="en-US" altLang="ja-JP" sz="1100"/>
                        <a:t>Ga∧</a:t>
                      </a:r>
                      <a:r>
                        <a:rPr kumimoji="1" lang="ja-JP" altLang="en-US" sz="1100"/>
                        <a:t>￢</a:t>
                      </a:r>
                      <a:r>
                        <a:rPr kumimoji="1" lang="en-US" altLang="ja-JP" sz="1100"/>
                        <a:t>Gb)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0056118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A9862E9-6482-706E-9870-494AD3A2DFA9}"/>
              </a:ext>
            </a:extLst>
          </p:cNvPr>
          <p:cNvSpPr txBox="1"/>
          <p:nvPr/>
        </p:nvSpPr>
        <p:spPr>
          <a:xfrm>
            <a:off x="899592" y="785084"/>
            <a:ext cx="2151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￢∃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xFx</a:t>
            </a:r>
            <a:r>
              <a:rPr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⇔</a:t>
            </a:r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∀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x</a:t>
            </a:r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￢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Gx</a:t>
            </a:r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C5A5146-89F8-A033-F510-EFED34027C74}"/>
              </a:ext>
            </a:extLst>
          </p:cNvPr>
          <p:cNvSpPr txBox="1"/>
          <p:nvPr/>
        </p:nvSpPr>
        <p:spPr>
          <a:xfrm>
            <a:off x="4932040" y="765602"/>
            <a:ext cx="3026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￢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(F</a:t>
            </a:r>
            <a:r>
              <a:rPr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∨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F</a:t>
            </a:r>
            <a:r>
              <a:rPr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⇔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￢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G</a:t>
            </a:r>
            <a:r>
              <a:rPr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∧￢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G</a:t>
            </a:r>
            <a:r>
              <a:rPr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65CE79F-FF46-16D8-E97E-6EE175226387}"/>
              </a:ext>
            </a:extLst>
          </p:cNvPr>
          <p:cNvSpPr txBox="1"/>
          <p:nvPr/>
        </p:nvSpPr>
        <p:spPr>
          <a:xfrm>
            <a:off x="4076511" y="184919"/>
            <a:ext cx="990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>
                <a:latin typeface="Meiryo UI" panose="020B0604030504040204" pitchFamily="50" charset="-128"/>
                <a:ea typeface="Meiryo UI" panose="020B0604030504040204" pitchFamily="50" charset="-128"/>
              </a:rPr>
              <a:t>問題</a:t>
            </a:r>
            <a:r>
              <a:rPr lang="en-US" altLang="ja-JP" sz="240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endParaRPr lang="ja-JP" altLang="en-US" sz="24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4239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4794533-4CE9-1095-D0AB-9CA089E6BB7E}"/>
              </a:ext>
            </a:extLst>
          </p:cNvPr>
          <p:cNvSpPr txBox="1"/>
          <p:nvPr/>
        </p:nvSpPr>
        <p:spPr>
          <a:xfrm>
            <a:off x="4099395" y="1107078"/>
            <a:ext cx="990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>
                <a:latin typeface="Meiryo UI" panose="020B0604030504040204" pitchFamily="50" charset="-128"/>
                <a:ea typeface="Meiryo UI" panose="020B0604030504040204" pitchFamily="50" charset="-128"/>
              </a:rPr>
              <a:t>問題</a:t>
            </a:r>
            <a:r>
              <a:rPr lang="en-US" altLang="ja-JP" sz="240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endParaRPr lang="ja-JP" altLang="en-US" sz="24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1ED85961-42DF-EA81-1256-BCCDFCD802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226228"/>
              </p:ext>
            </p:extLst>
          </p:nvPr>
        </p:nvGraphicFramePr>
        <p:xfrm>
          <a:off x="611561" y="2276872"/>
          <a:ext cx="792087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174771305"/>
                    </a:ext>
                  </a:extLst>
                </a:gridCol>
                <a:gridCol w="4536504">
                  <a:extLst>
                    <a:ext uri="{9D8B030D-6E8A-4147-A177-3AD203B41FA5}">
                      <a16:colId xmlns:a16="http://schemas.microsoft.com/office/drawing/2014/main" val="1389177217"/>
                    </a:ext>
                  </a:extLst>
                </a:gridCol>
                <a:gridCol w="1800199">
                  <a:extLst>
                    <a:ext uri="{9D8B030D-6E8A-4147-A177-3AD203B41FA5}">
                      <a16:colId xmlns:a16="http://schemas.microsoft.com/office/drawing/2014/main" val="42133873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a</a:t>
                      </a:r>
                      <a:r>
                        <a:rPr kumimoji="1" lang="ja-JP" altLang="en-US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b</a:t>
                      </a:r>
                      <a:r>
                        <a:rPr kumimoji="1" lang="ja-JP" altLang="en-US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ｃ枠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176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∀</a:t>
                      </a:r>
                      <a:r>
                        <a:rPr kumimoji="1" lang="en-US" altLang="ja-JP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xFx</a:t>
                      </a:r>
                      <a:endParaRPr kumimoji="1" lang="ja-JP" altLang="en-US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すべての学生は勉強する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￢∃</a:t>
                      </a:r>
                      <a:r>
                        <a:rPr kumimoji="1" lang="en-US" altLang="ja-JP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x</a:t>
                      </a:r>
                      <a:r>
                        <a:rPr kumimoji="1" lang="ja-JP" altLang="en-US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￢</a:t>
                      </a:r>
                      <a:r>
                        <a:rPr kumimoji="1" lang="en-US" altLang="ja-JP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Fx</a:t>
                      </a:r>
                      <a:endParaRPr kumimoji="1" lang="ja-JP" altLang="en-US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9642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￢∀</a:t>
                      </a:r>
                      <a:r>
                        <a:rPr kumimoji="1" lang="en-US" altLang="ja-JP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xFx</a:t>
                      </a:r>
                      <a:endParaRPr kumimoji="1" lang="ja-JP" altLang="en-US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すべての学生は勉強する、ことはない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∃</a:t>
                      </a:r>
                      <a:r>
                        <a:rPr kumimoji="1" lang="en-US" altLang="ja-JP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x</a:t>
                      </a:r>
                      <a:r>
                        <a:rPr kumimoji="1" lang="ja-JP" altLang="en-US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￢</a:t>
                      </a:r>
                      <a:r>
                        <a:rPr kumimoji="1" lang="en-US" altLang="ja-JP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Fx</a:t>
                      </a:r>
                      <a:endParaRPr kumimoji="1" lang="ja-JP" altLang="en-US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3159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∀</a:t>
                      </a:r>
                      <a:r>
                        <a:rPr kumimoji="1" lang="en-US" altLang="ja-JP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x</a:t>
                      </a:r>
                      <a:r>
                        <a:rPr kumimoji="1" lang="ja-JP" altLang="en-US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￢</a:t>
                      </a:r>
                      <a:r>
                        <a:rPr kumimoji="1" lang="en-US" altLang="ja-JP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Fx</a:t>
                      </a:r>
                      <a:endParaRPr kumimoji="1" lang="ja-JP" altLang="en-US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すべての学生は勉強しない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￢∃</a:t>
                      </a:r>
                      <a:r>
                        <a:rPr kumimoji="1" lang="en-US" altLang="ja-JP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xFx</a:t>
                      </a:r>
                      <a:endParaRPr kumimoji="1" lang="ja-JP" altLang="en-US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9857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￢∀</a:t>
                      </a:r>
                      <a:r>
                        <a:rPr kumimoji="1" lang="en-US" altLang="ja-JP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x</a:t>
                      </a:r>
                      <a:r>
                        <a:rPr kumimoji="1" lang="ja-JP" altLang="en-US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￢</a:t>
                      </a:r>
                      <a:r>
                        <a:rPr kumimoji="1" lang="en-US" altLang="ja-JP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Fx</a:t>
                      </a:r>
                      <a:endParaRPr kumimoji="1" lang="ja-JP" altLang="en-US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すべての学生は勉強しない、ことはない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∃</a:t>
                      </a:r>
                      <a:r>
                        <a:rPr kumimoji="1" lang="en-US" altLang="ja-JP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xFx</a:t>
                      </a:r>
                      <a:endParaRPr kumimoji="1" lang="ja-JP" altLang="en-US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9501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7070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1991</TotalTime>
  <Words>419</Words>
  <Application>Microsoft Office PowerPoint</Application>
  <PresentationFormat>画面に合わせる (4:3)</PresentationFormat>
  <Paragraphs>265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Meiryo UI</vt:lpstr>
      <vt:lpstr>メイリオ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前回（9月27）の質問</dc:title>
  <dc:creator>nakada</dc:creator>
  <cp:lastModifiedBy>Nakada Toyohisa</cp:lastModifiedBy>
  <cp:revision>666</cp:revision>
  <cp:lastPrinted>2017-12-10T02:06:36Z</cp:lastPrinted>
  <dcterms:created xsi:type="dcterms:W3CDTF">2012-10-01T04:34:20Z</dcterms:created>
  <dcterms:modified xsi:type="dcterms:W3CDTF">2023-12-14T00:38:05Z</dcterms:modified>
</cp:coreProperties>
</file>