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0" r:id="rId3"/>
    <p:sldId id="278" r:id="rId4"/>
    <p:sldId id="277" r:id="rId5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30515"/>
              </p:ext>
            </p:extLst>
          </p:nvPr>
        </p:nvGraphicFramePr>
        <p:xfrm>
          <a:off x="260673" y="1125344"/>
          <a:ext cx="8721017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955559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238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次郎が犯人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4928165" y="71359"/>
            <a:ext cx="1560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妥当ではない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[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妥当である 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8D8E13-9A87-40F6-A207-07ED7E554563}"/>
              </a:ext>
            </a:extLst>
          </p:cNvPr>
          <p:cNvSpPr txBox="1"/>
          <p:nvPr/>
        </p:nvSpPr>
        <p:spPr>
          <a:xfrm>
            <a:off x="864896" y="3757358"/>
            <a:ext cx="7414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の接続記号を ⇔ の記号とする場合、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「太郎が犯人ならば、次郎は犯人ではない」に頭の中で、</a:t>
            </a: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かつ、太郎が犯人ではないなら、次郎が犯人である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、を追加した状態になる。</a:t>
            </a:r>
            <a:endParaRPr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7879F4B-1746-427C-BAC7-46A1F61A7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981124"/>
              </p:ext>
            </p:extLst>
          </p:nvPr>
        </p:nvGraphicFramePr>
        <p:xfrm>
          <a:off x="1041253" y="4822064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87B7400-623C-4C9E-8D56-BA6F77532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25408"/>
              </p:ext>
            </p:extLst>
          </p:nvPr>
        </p:nvGraphicFramePr>
        <p:xfrm>
          <a:off x="2769445" y="4822064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次郎は犯人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次郎は犯人ではない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57087F9-E2C5-43D6-845E-51E0A8A4B878}"/>
              </a:ext>
            </a:extLst>
          </p:cNvPr>
          <p:cNvCxnSpPr/>
          <p:nvPr/>
        </p:nvCxnSpPr>
        <p:spPr>
          <a:xfrm>
            <a:off x="2121373" y="4959852"/>
            <a:ext cx="648072" cy="43204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F914761-F382-496B-B5F0-DCC756B5B8B2}"/>
              </a:ext>
            </a:extLst>
          </p:cNvPr>
          <p:cNvCxnSpPr>
            <a:cxnSpLocks/>
          </p:cNvCxnSpPr>
          <p:nvPr/>
        </p:nvCxnSpPr>
        <p:spPr>
          <a:xfrm>
            <a:off x="2105382" y="5483460"/>
            <a:ext cx="680053" cy="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0298BD8-0B04-4FED-A863-545E42B51B95}"/>
              </a:ext>
            </a:extLst>
          </p:cNvPr>
          <p:cNvCxnSpPr>
            <a:cxnSpLocks/>
          </p:cNvCxnSpPr>
          <p:nvPr/>
        </p:nvCxnSpPr>
        <p:spPr>
          <a:xfrm flipV="1">
            <a:off x="2121373" y="4959852"/>
            <a:ext cx="664062" cy="432048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955214"/>
              </p:ext>
            </p:extLst>
          </p:nvPr>
        </p:nvGraphicFramePr>
        <p:xfrm>
          <a:off x="34313" y="35015"/>
          <a:ext cx="432048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185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3505295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太郎が犯人ならば、次郎は犯人ではない。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次郎は犯人ではない。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太郎は犯人である。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3C4B9D-8665-49D1-8C9B-550B4BF4D3E7}"/>
              </a:ext>
            </a:extLst>
          </p:cNvPr>
          <p:cNvSpPr txBox="1"/>
          <p:nvPr/>
        </p:nvSpPr>
        <p:spPr>
          <a:xfrm>
            <a:off x="881854" y="5742654"/>
            <a:ext cx="2994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次郎が犯人ではない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」が確定しても、「</a:t>
            </a:r>
            <a:r>
              <a:rPr kumimoji="1" lang="ja-JP" altLang="en-US" sz="12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太郎が犯人ではない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」→「</a:t>
            </a:r>
            <a:r>
              <a:rPr kumimoji="1"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次郎は犯人ではない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」の可能性があるため、結論「</a:t>
            </a:r>
            <a:r>
              <a:rPr kumimoji="1"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太郎は犯人である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」は妥当ではない。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C87DCA92-65ED-4745-9216-C648981C5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419180"/>
              </p:ext>
            </p:extLst>
          </p:nvPr>
        </p:nvGraphicFramePr>
        <p:xfrm>
          <a:off x="5076056" y="4822064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5526AFA9-505A-44B5-8A9D-56EA88F98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85693"/>
              </p:ext>
            </p:extLst>
          </p:nvPr>
        </p:nvGraphicFramePr>
        <p:xfrm>
          <a:off x="6804248" y="4822064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次郎は犯人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次郎は犯人ではない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61CC856-D9B6-452C-95E0-1CE6A6842C19}"/>
              </a:ext>
            </a:extLst>
          </p:cNvPr>
          <p:cNvCxnSpPr>
            <a:cxnSpLocks/>
          </p:cNvCxnSpPr>
          <p:nvPr/>
        </p:nvCxnSpPr>
        <p:spPr>
          <a:xfrm>
            <a:off x="6156176" y="4959852"/>
            <a:ext cx="664062" cy="4889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5D3256D-803E-4DFF-B9B1-994066C02F1C}"/>
              </a:ext>
            </a:extLst>
          </p:cNvPr>
          <p:cNvCxnSpPr>
            <a:cxnSpLocks/>
          </p:cNvCxnSpPr>
          <p:nvPr/>
        </p:nvCxnSpPr>
        <p:spPr>
          <a:xfrm flipV="1">
            <a:off x="6140185" y="4959852"/>
            <a:ext cx="664063" cy="523608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F4D544F-AE20-4BCA-8DEF-401BFAF74005}"/>
              </a:ext>
            </a:extLst>
          </p:cNvPr>
          <p:cNvSpPr txBox="1"/>
          <p:nvPr/>
        </p:nvSpPr>
        <p:spPr>
          <a:xfrm>
            <a:off x="4916657" y="5742654"/>
            <a:ext cx="2994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次郎が犯人ではない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」が確定したとき、太郎の選択肢は、「</a:t>
            </a:r>
            <a:r>
              <a:rPr kumimoji="1"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太郎は犯人である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」のみであるため、結論「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太郎は犯人である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」は妥当である。</a:t>
            </a:r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40F82D0-AF50-4C3D-BA3C-CCF3833D4250}"/>
              </a:ext>
            </a:extLst>
          </p:cNvPr>
          <p:cNvSpPr txBox="1"/>
          <p:nvPr/>
        </p:nvSpPr>
        <p:spPr>
          <a:xfrm>
            <a:off x="1639738" y="4449556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⇒￢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EE02DEF-346F-42C6-B97E-97F705C885BA}"/>
              </a:ext>
            </a:extLst>
          </p:cNvPr>
          <p:cNvSpPr txBox="1"/>
          <p:nvPr/>
        </p:nvSpPr>
        <p:spPr>
          <a:xfrm>
            <a:off x="5666546" y="4449556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4E523FB-66A3-4EBA-B69F-B15134F07E16}"/>
              </a:ext>
            </a:extLst>
          </p:cNvPr>
          <p:cNvSpPr txBox="1"/>
          <p:nvPr/>
        </p:nvSpPr>
        <p:spPr>
          <a:xfrm>
            <a:off x="6732240" y="105766"/>
            <a:ext cx="224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妥当性判定の方法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：前提がすべて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のとき、常に結論が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ならば妥当、そうではないなら妥当ではない。</a:t>
            </a:r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E6054A8A-A871-4095-ADC0-B5480AD690A6}"/>
              </a:ext>
            </a:extLst>
          </p:cNvPr>
          <p:cNvSpPr/>
          <p:nvPr/>
        </p:nvSpPr>
        <p:spPr>
          <a:xfrm>
            <a:off x="4621181" y="4379186"/>
            <a:ext cx="3707105" cy="2208547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23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79688"/>
              </p:ext>
            </p:extLst>
          </p:nvPr>
        </p:nvGraphicFramePr>
        <p:xfrm>
          <a:off x="260673" y="1125344"/>
          <a:ext cx="8721017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955559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238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スポーツ得意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勉強得意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6861085" y="41475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妥当ではない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66368"/>
              </p:ext>
            </p:extLst>
          </p:nvPr>
        </p:nvGraphicFramePr>
        <p:xfrm>
          <a:off x="34312" y="35015"/>
          <a:ext cx="648190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000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5258904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太郎は、スポーツと勉強が得意である、ということはない。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太郎は、スポーツが得意ではない。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太郎は、勉強が得意である。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B5030F30-A78E-4708-9771-68F8BAB33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85911"/>
              </p:ext>
            </p:extLst>
          </p:nvPr>
        </p:nvGraphicFramePr>
        <p:xfrm>
          <a:off x="2843808" y="4140696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スポーツが得意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スポーツが得意ではない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226DDA41-2289-417A-9181-F57329CB4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31320"/>
              </p:ext>
            </p:extLst>
          </p:nvPr>
        </p:nvGraphicFramePr>
        <p:xfrm>
          <a:off x="4572000" y="4140696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勉強が得意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勉強が得意ではない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1BF780D-3D94-433D-A012-7EDD45B5F067}"/>
              </a:ext>
            </a:extLst>
          </p:cNvPr>
          <p:cNvCxnSpPr>
            <a:cxnSpLocks/>
          </p:cNvCxnSpPr>
          <p:nvPr/>
        </p:nvCxnSpPr>
        <p:spPr>
          <a:xfrm>
            <a:off x="3923928" y="4359636"/>
            <a:ext cx="648072" cy="3508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3DD46AC-3B03-42A8-80DD-AA81F9C1D85E}"/>
              </a:ext>
            </a:extLst>
          </p:cNvPr>
          <p:cNvCxnSpPr>
            <a:cxnSpLocks/>
          </p:cNvCxnSpPr>
          <p:nvPr/>
        </p:nvCxnSpPr>
        <p:spPr>
          <a:xfrm flipV="1">
            <a:off x="3923928" y="4359636"/>
            <a:ext cx="664062" cy="350896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25F3995-CD52-4CB8-A0AE-F66D02BCD2B9}"/>
              </a:ext>
            </a:extLst>
          </p:cNvPr>
          <p:cNvSpPr txBox="1"/>
          <p:nvPr/>
        </p:nvSpPr>
        <p:spPr>
          <a:xfrm>
            <a:off x="3383868" y="3769347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∧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66DBE408-CE8E-4C69-B8EE-0881A2274B77}"/>
              </a:ext>
            </a:extLst>
          </p:cNvPr>
          <p:cNvCxnSpPr>
            <a:cxnSpLocks/>
          </p:cNvCxnSpPr>
          <p:nvPr/>
        </p:nvCxnSpPr>
        <p:spPr>
          <a:xfrm>
            <a:off x="3923928" y="4287628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AE0A842-02A0-40CE-8AA3-CF92CD86F64F}"/>
              </a:ext>
            </a:extLst>
          </p:cNvPr>
          <p:cNvSpPr txBox="1"/>
          <p:nvPr/>
        </p:nvSpPr>
        <p:spPr>
          <a:xfrm>
            <a:off x="2310752" y="5157192"/>
            <a:ext cx="3858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スポーツが得意ではない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が確定しても、「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勉強が得意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勉強が得意ではない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」は確定しない。よって結論の「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勉強が得意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」は言い過ぎであって、妥当ではない。</a:t>
            </a:r>
            <a:endParaRPr lang="ja-JP" altLang="en-US" sz="1200" b="1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ED18F73-87EA-4F28-BB33-CBEB93AE606C}"/>
              </a:ext>
            </a:extLst>
          </p:cNvPr>
          <p:cNvSpPr txBox="1"/>
          <p:nvPr/>
        </p:nvSpPr>
        <p:spPr>
          <a:xfrm>
            <a:off x="6732241" y="483142"/>
            <a:ext cx="2249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妥当性判定の方法</a:t>
            </a:r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：前提がすべて</a:t>
            </a:r>
            <a:r>
              <a: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のとき、常に結論が</a:t>
            </a:r>
            <a:r>
              <a: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ならば妥当、そうではないなら妥当ではない。</a:t>
            </a:r>
            <a:endParaRPr kumimoji="1"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8989A24-077E-4D12-9E75-480E4FC12748}"/>
              </a:ext>
            </a:extLst>
          </p:cNvPr>
          <p:cNvCxnSpPr>
            <a:cxnSpLocks/>
          </p:cNvCxnSpPr>
          <p:nvPr/>
        </p:nvCxnSpPr>
        <p:spPr>
          <a:xfrm>
            <a:off x="6635075" y="4415261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B8DFF46-2E5D-4D8D-B554-731616326825}"/>
              </a:ext>
            </a:extLst>
          </p:cNvPr>
          <p:cNvSpPr txBox="1"/>
          <p:nvPr/>
        </p:nvSpPr>
        <p:spPr>
          <a:xfrm>
            <a:off x="6330131" y="4099790"/>
            <a:ext cx="13324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否定された組み合わせ</a:t>
            </a:r>
            <a:endParaRPr kumimoji="1" lang="ja-JP" altLang="en-US" sz="1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ED55B6A4-F2C8-4947-AE3F-44B886C65A22}"/>
              </a:ext>
            </a:extLst>
          </p:cNvPr>
          <p:cNvCxnSpPr>
            <a:cxnSpLocks/>
          </p:cNvCxnSpPr>
          <p:nvPr/>
        </p:nvCxnSpPr>
        <p:spPr>
          <a:xfrm>
            <a:off x="6651987" y="4912385"/>
            <a:ext cx="664062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9E78A8F-E72A-4555-82ED-A897631F91F5}"/>
              </a:ext>
            </a:extLst>
          </p:cNvPr>
          <p:cNvSpPr txBox="1"/>
          <p:nvPr/>
        </p:nvSpPr>
        <p:spPr>
          <a:xfrm>
            <a:off x="6203231" y="4595462"/>
            <a:ext cx="1750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否定されずに残った組み合わせ</a:t>
            </a: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BE990906-97AA-464E-BBC7-562970C79428}"/>
              </a:ext>
            </a:extLst>
          </p:cNvPr>
          <p:cNvCxnSpPr>
            <a:cxnSpLocks/>
          </p:cNvCxnSpPr>
          <p:nvPr/>
        </p:nvCxnSpPr>
        <p:spPr>
          <a:xfrm>
            <a:off x="3923928" y="4806297"/>
            <a:ext cx="66406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31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84853"/>
              </p:ext>
            </p:extLst>
          </p:nvPr>
        </p:nvGraphicFramePr>
        <p:xfrm>
          <a:off x="260673" y="1125344"/>
          <a:ext cx="8721017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955559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238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成績が良い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頭が良い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[1]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6861085" y="41475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妥当ではない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597092"/>
              </p:ext>
            </p:extLst>
          </p:nvPr>
        </p:nvGraphicFramePr>
        <p:xfrm>
          <a:off x="34312" y="35015"/>
          <a:ext cx="648190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000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5258904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太郎の成績が良いならば太郎は頭が良い、というわけではない。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太郎の成績は良い。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太郎は頭が良い。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B5030F30-A78E-4708-9771-68F8BAB33B83}"/>
              </a:ext>
            </a:extLst>
          </p:cNvPr>
          <p:cNvGraphicFramePr>
            <a:graphicFrameLocks noGrp="1"/>
          </p:cNvGraphicFramePr>
          <p:nvPr/>
        </p:nvGraphicFramePr>
        <p:xfrm>
          <a:off x="899592" y="4160389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226DDA41-2289-417A-9181-F57329CB4171}"/>
              </a:ext>
            </a:extLst>
          </p:cNvPr>
          <p:cNvGraphicFramePr>
            <a:graphicFrameLocks noGrp="1"/>
          </p:cNvGraphicFramePr>
          <p:nvPr/>
        </p:nvGraphicFramePr>
        <p:xfrm>
          <a:off x="2627784" y="4160389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太郎は頭は良い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太郎の頭は良くない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1B5846F4-561F-4015-A2F7-5737BB687D96}"/>
              </a:ext>
            </a:extLst>
          </p:cNvPr>
          <p:cNvCxnSpPr>
            <a:cxnSpLocks/>
          </p:cNvCxnSpPr>
          <p:nvPr/>
        </p:nvCxnSpPr>
        <p:spPr>
          <a:xfrm>
            <a:off x="1979712" y="4821785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3DD46AC-3B03-42A8-80DD-AA81F9C1D85E}"/>
              </a:ext>
            </a:extLst>
          </p:cNvPr>
          <p:cNvCxnSpPr>
            <a:cxnSpLocks/>
          </p:cNvCxnSpPr>
          <p:nvPr/>
        </p:nvCxnSpPr>
        <p:spPr>
          <a:xfrm flipV="1">
            <a:off x="1979712" y="4379329"/>
            <a:ext cx="664062" cy="350896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25F3995-CD52-4CB8-A0AE-F66D02BCD2B9}"/>
              </a:ext>
            </a:extLst>
          </p:cNvPr>
          <p:cNvSpPr txBox="1"/>
          <p:nvPr/>
        </p:nvSpPr>
        <p:spPr>
          <a:xfrm>
            <a:off x="1439652" y="378904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95D07F35-36D2-49CC-8260-7CDA94630F80}"/>
              </a:ext>
            </a:extLst>
          </p:cNvPr>
          <p:cNvGraphicFramePr>
            <a:graphicFrameLocks noGrp="1"/>
          </p:cNvGraphicFramePr>
          <p:nvPr/>
        </p:nvGraphicFramePr>
        <p:xfrm>
          <a:off x="4211960" y="4177532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4BDACAA2-6FF7-4BF2-8FE7-25ACDAE24C40}"/>
              </a:ext>
            </a:extLst>
          </p:cNvPr>
          <p:cNvGraphicFramePr>
            <a:graphicFrameLocks noGrp="1"/>
          </p:cNvGraphicFramePr>
          <p:nvPr/>
        </p:nvGraphicFramePr>
        <p:xfrm>
          <a:off x="5940152" y="4177532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太郎は頭は良い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太郎の頭は良くない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72AE4A43-BEA7-4F6E-8017-1017F1CE7335}"/>
              </a:ext>
            </a:extLst>
          </p:cNvPr>
          <p:cNvCxnSpPr>
            <a:cxnSpLocks/>
          </p:cNvCxnSpPr>
          <p:nvPr/>
        </p:nvCxnSpPr>
        <p:spPr>
          <a:xfrm>
            <a:off x="5292080" y="4365104"/>
            <a:ext cx="648072" cy="42290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0832ABFA-9479-4DCA-B035-6C278E77FBC5}"/>
              </a:ext>
            </a:extLst>
          </p:cNvPr>
          <p:cNvCxnSpPr>
            <a:cxnSpLocks/>
          </p:cNvCxnSpPr>
          <p:nvPr/>
        </p:nvCxnSpPr>
        <p:spPr>
          <a:xfrm flipV="1">
            <a:off x="5292080" y="4365104"/>
            <a:ext cx="648072" cy="422904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0159F9-5980-42A1-A889-B609ECEF6653}"/>
              </a:ext>
            </a:extLst>
          </p:cNvPr>
          <p:cNvSpPr txBox="1"/>
          <p:nvPr/>
        </p:nvSpPr>
        <p:spPr>
          <a:xfrm>
            <a:off x="4752020" y="3806183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66DBE408-CE8E-4C69-B8EE-0881A2274B77}"/>
              </a:ext>
            </a:extLst>
          </p:cNvPr>
          <p:cNvCxnSpPr>
            <a:cxnSpLocks/>
          </p:cNvCxnSpPr>
          <p:nvPr/>
        </p:nvCxnSpPr>
        <p:spPr>
          <a:xfrm>
            <a:off x="1979712" y="4307321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03EC236C-9AC9-494E-8009-17FBD042B393}"/>
              </a:ext>
            </a:extLst>
          </p:cNvPr>
          <p:cNvCxnSpPr>
            <a:cxnSpLocks/>
          </p:cNvCxnSpPr>
          <p:nvPr/>
        </p:nvCxnSpPr>
        <p:spPr>
          <a:xfrm>
            <a:off x="5292080" y="4293096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90F58D84-D0C7-4B89-948B-999CA645D528}"/>
              </a:ext>
            </a:extLst>
          </p:cNvPr>
          <p:cNvCxnSpPr>
            <a:cxnSpLocks/>
          </p:cNvCxnSpPr>
          <p:nvPr/>
        </p:nvCxnSpPr>
        <p:spPr>
          <a:xfrm>
            <a:off x="5292080" y="4872839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AE0A842-02A0-40CE-8AA3-CF92CD86F64F}"/>
              </a:ext>
            </a:extLst>
          </p:cNvPr>
          <p:cNvSpPr txBox="1"/>
          <p:nvPr/>
        </p:nvSpPr>
        <p:spPr>
          <a:xfrm>
            <a:off x="713219" y="5146036"/>
            <a:ext cx="2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太郎の成績が良い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」が確定すると、「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太郎の頭は良くない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」が確定する。よって結論の「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太郎は頭は良い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」は正しくない。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BFDB6094-527C-4AD3-9D82-99BC35D5629F}"/>
              </a:ext>
            </a:extLst>
          </p:cNvPr>
          <p:cNvCxnSpPr>
            <a:cxnSpLocks/>
          </p:cNvCxnSpPr>
          <p:nvPr/>
        </p:nvCxnSpPr>
        <p:spPr>
          <a:xfrm>
            <a:off x="7812360" y="4209946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2CEEDCF-4169-414D-9222-3DAFB18BAA55}"/>
              </a:ext>
            </a:extLst>
          </p:cNvPr>
          <p:cNvSpPr txBox="1"/>
          <p:nvPr/>
        </p:nvSpPr>
        <p:spPr>
          <a:xfrm>
            <a:off x="7507416" y="3894475"/>
            <a:ext cx="13324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否定された組み合わせ</a:t>
            </a:r>
            <a:endParaRPr kumimoji="1" lang="ja-JP" altLang="en-US" sz="1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FAFCA963-D4E0-4874-8E7D-560383DA4936}"/>
              </a:ext>
            </a:extLst>
          </p:cNvPr>
          <p:cNvCxnSpPr>
            <a:cxnSpLocks/>
          </p:cNvCxnSpPr>
          <p:nvPr/>
        </p:nvCxnSpPr>
        <p:spPr>
          <a:xfrm>
            <a:off x="7829272" y="4707070"/>
            <a:ext cx="664062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5606B76-FC03-4C39-B89B-921476BAD321}"/>
              </a:ext>
            </a:extLst>
          </p:cNvPr>
          <p:cNvSpPr txBox="1"/>
          <p:nvPr/>
        </p:nvSpPr>
        <p:spPr>
          <a:xfrm>
            <a:off x="7380516" y="4390147"/>
            <a:ext cx="1750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否定されずに残った組み合わせ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ED18F73-87EA-4F28-BB33-CBEB93AE606C}"/>
              </a:ext>
            </a:extLst>
          </p:cNvPr>
          <p:cNvSpPr txBox="1"/>
          <p:nvPr/>
        </p:nvSpPr>
        <p:spPr>
          <a:xfrm>
            <a:off x="6732241" y="483142"/>
            <a:ext cx="2249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妥当性判定の方法</a:t>
            </a:r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：前提がすべて</a:t>
            </a:r>
            <a:r>
              <a: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のとき、常に結論が</a:t>
            </a:r>
            <a:r>
              <a: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ならば妥当、そうではないなら妥当ではない。</a:t>
            </a:r>
            <a:endParaRPr kumimoji="1"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239DD78-B7DF-4D5A-9C2C-EB6B67E53180}"/>
              </a:ext>
            </a:extLst>
          </p:cNvPr>
          <p:cNvSpPr txBox="1"/>
          <p:nvPr/>
        </p:nvSpPr>
        <p:spPr>
          <a:xfrm>
            <a:off x="4126768" y="5129416"/>
            <a:ext cx="2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太郎の成績が良い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」が確定すると、「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太郎の頭は良くない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」が確定する。よって結論の「</a:t>
            </a:r>
            <a:r>
              <a:rPr lang="ja-JP" altLang="en-US" sz="12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太郎は頭は良い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」は正しくない。</a:t>
            </a:r>
            <a:endParaRPr kumimoji="1"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1BF780D-3D94-433D-A012-7EDD45B5F067}"/>
              </a:ext>
            </a:extLst>
          </p:cNvPr>
          <p:cNvCxnSpPr>
            <a:cxnSpLocks/>
          </p:cNvCxnSpPr>
          <p:nvPr/>
        </p:nvCxnSpPr>
        <p:spPr>
          <a:xfrm>
            <a:off x="1979712" y="4379329"/>
            <a:ext cx="648072" cy="3508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大かっこ 26">
            <a:extLst>
              <a:ext uri="{FF2B5EF4-FFF2-40B4-BE49-F238E27FC236}">
                <a16:creationId xmlns:a16="http://schemas.microsoft.com/office/drawing/2014/main" id="{1874BB35-DC8E-489F-B0B5-B931236BE9E0}"/>
              </a:ext>
            </a:extLst>
          </p:cNvPr>
          <p:cNvSpPr/>
          <p:nvPr/>
        </p:nvSpPr>
        <p:spPr>
          <a:xfrm>
            <a:off x="4045057" y="3806184"/>
            <a:ext cx="3191239" cy="1986184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34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51948"/>
              </p:ext>
            </p:extLst>
          </p:nvPr>
        </p:nvGraphicFramePr>
        <p:xfrm>
          <a:off x="260673" y="1125344"/>
          <a:ext cx="8721017" cy="251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955559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238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成績が良い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頭が良い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[1]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 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6861085" y="414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妥当</a:t>
            </a:r>
            <a:endParaRPr kumimoji="1" lang="en-US" alt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985350"/>
              </p:ext>
            </p:extLst>
          </p:nvPr>
        </p:nvGraphicFramePr>
        <p:xfrm>
          <a:off x="34312" y="35015"/>
          <a:ext cx="648190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000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5258904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太郎の成績が良いならば太郎は頭が良い、というわけではない。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太郎の頭は良くない。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291235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太郎の成績は良い。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B5030F30-A78E-4708-9771-68F8BAB33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11794"/>
              </p:ext>
            </p:extLst>
          </p:nvPr>
        </p:nvGraphicFramePr>
        <p:xfrm>
          <a:off x="899592" y="4160389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226DDA41-2289-417A-9181-F57329CB4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72155"/>
              </p:ext>
            </p:extLst>
          </p:nvPr>
        </p:nvGraphicFramePr>
        <p:xfrm>
          <a:off x="2627784" y="4160389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太郎は頭は良い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太郎の頭は良くない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1B5846F4-561F-4015-A2F7-5737BB687D96}"/>
              </a:ext>
            </a:extLst>
          </p:cNvPr>
          <p:cNvCxnSpPr>
            <a:cxnSpLocks/>
          </p:cNvCxnSpPr>
          <p:nvPr/>
        </p:nvCxnSpPr>
        <p:spPr>
          <a:xfrm>
            <a:off x="1979712" y="4821785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3DD46AC-3B03-42A8-80DD-AA81F9C1D85E}"/>
              </a:ext>
            </a:extLst>
          </p:cNvPr>
          <p:cNvCxnSpPr>
            <a:cxnSpLocks/>
          </p:cNvCxnSpPr>
          <p:nvPr/>
        </p:nvCxnSpPr>
        <p:spPr>
          <a:xfrm flipV="1">
            <a:off x="1979712" y="4379329"/>
            <a:ext cx="664062" cy="350896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25F3995-CD52-4CB8-A0AE-F66D02BCD2B9}"/>
              </a:ext>
            </a:extLst>
          </p:cNvPr>
          <p:cNvSpPr txBox="1"/>
          <p:nvPr/>
        </p:nvSpPr>
        <p:spPr>
          <a:xfrm>
            <a:off x="1439652" y="378904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95D07F35-36D2-49CC-8260-7CDA94630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39368"/>
              </p:ext>
            </p:extLst>
          </p:nvPr>
        </p:nvGraphicFramePr>
        <p:xfrm>
          <a:off x="4211960" y="4177532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太郎の成績が良くない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4BDACAA2-6FF7-4BF2-8FE7-25ACDAE24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18646"/>
              </p:ext>
            </p:extLst>
          </p:nvPr>
        </p:nvGraphicFramePr>
        <p:xfrm>
          <a:off x="5940152" y="4177532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太郎は頭は良い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太郎の頭は良くない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72AE4A43-BEA7-4F6E-8017-1017F1CE7335}"/>
              </a:ext>
            </a:extLst>
          </p:cNvPr>
          <p:cNvCxnSpPr>
            <a:cxnSpLocks/>
          </p:cNvCxnSpPr>
          <p:nvPr/>
        </p:nvCxnSpPr>
        <p:spPr>
          <a:xfrm>
            <a:off x="5292080" y="4365104"/>
            <a:ext cx="648072" cy="42290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0832ABFA-9479-4DCA-B035-6C278E77FBC5}"/>
              </a:ext>
            </a:extLst>
          </p:cNvPr>
          <p:cNvCxnSpPr>
            <a:cxnSpLocks/>
          </p:cNvCxnSpPr>
          <p:nvPr/>
        </p:nvCxnSpPr>
        <p:spPr>
          <a:xfrm flipV="1">
            <a:off x="5292080" y="4365104"/>
            <a:ext cx="648072" cy="422904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0159F9-5980-42A1-A889-B609ECEF6653}"/>
              </a:ext>
            </a:extLst>
          </p:cNvPr>
          <p:cNvSpPr txBox="1"/>
          <p:nvPr/>
        </p:nvSpPr>
        <p:spPr>
          <a:xfrm>
            <a:off x="4752020" y="3806183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(p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66DBE408-CE8E-4C69-B8EE-0881A2274B77}"/>
              </a:ext>
            </a:extLst>
          </p:cNvPr>
          <p:cNvCxnSpPr>
            <a:cxnSpLocks/>
          </p:cNvCxnSpPr>
          <p:nvPr/>
        </p:nvCxnSpPr>
        <p:spPr>
          <a:xfrm>
            <a:off x="1979712" y="4307321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03EC236C-9AC9-494E-8009-17FBD042B393}"/>
              </a:ext>
            </a:extLst>
          </p:cNvPr>
          <p:cNvCxnSpPr>
            <a:cxnSpLocks/>
          </p:cNvCxnSpPr>
          <p:nvPr/>
        </p:nvCxnSpPr>
        <p:spPr>
          <a:xfrm>
            <a:off x="5292080" y="4293096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90F58D84-D0C7-4B89-948B-999CA645D528}"/>
              </a:ext>
            </a:extLst>
          </p:cNvPr>
          <p:cNvCxnSpPr>
            <a:cxnSpLocks/>
          </p:cNvCxnSpPr>
          <p:nvPr/>
        </p:nvCxnSpPr>
        <p:spPr>
          <a:xfrm>
            <a:off x="5292080" y="4872839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AE0A842-02A0-40CE-8AA3-CF92CD86F64F}"/>
              </a:ext>
            </a:extLst>
          </p:cNvPr>
          <p:cNvSpPr txBox="1"/>
          <p:nvPr/>
        </p:nvSpPr>
        <p:spPr>
          <a:xfrm>
            <a:off x="467545" y="514603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太郎の頭は良くない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」の確定に関わらず、前提</a:t>
            </a:r>
            <a:r>
              <a:rPr kumimoji="1"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の時点で「</a:t>
            </a:r>
            <a:r>
              <a:rPr kumimoji="1"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太郎の成績が良い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」の選択肢しか存在しない。よって結論「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太郎の成績が良い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」は正しくなる。</a:t>
            </a: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BFDB6094-527C-4AD3-9D82-99BC35D5629F}"/>
              </a:ext>
            </a:extLst>
          </p:cNvPr>
          <p:cNvCxnSpPr>
            <a:cxnSpLocks/>
          </p:cNvCxnSpPr>
          <p:nvPr/>
        </p:nvCxnSpPr>
        <p:spPr>
          <a:xfrm>
            <a:off x="7812360" y="4209946"/>
            <a:ext cx="664062" cy="0"/>
          </a:xfrm>
          <a:prstGeom prst="straightConnector1">
            <a:avLst/>
          </a:prstGeom>
          <a:ln w="31750">
            <a:solidFill>
              <a:srgbClr val="00B0F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2CEEDCF-4169-414D-9222-3DAFB18BAA55}"/>
              </a:ext>
            </a:extLst>
          </p:cNvPr>
          <p:cNvSpPr txBox="1"/>
          <p:nvPr/>
        </p:nvSpPr>
        <p:spPr>
          <a:xfrm>
            <a:off x="7507416" y="3894475"/>
            <a:ext cx="13324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否定された組み合わせ</a:t>
            </a:r>
            <a:endParaRPr kumimoji="1" lang="ja-JP" altLang="en-US" sz="1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FAFCA963-D4E0-4874-8E7D-560383DA4936}"/>
              </a:ext>
            </a:extLst>
          </p:cNvPr>
          <p:cNvCxnSpPr>
            <a:cxnSpLocks/>
          </p:cNvCxnSpPr>
          <p:nvPr/>
        </p:nvCxnSpPr>
        <p:spPr>
          <a:xfrm>
            <a:off x="7829272" y="4707070"/>
            <a:ext cx="664062" cy="0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5606B76-FC03-4C39-B89B-921476BAD321}"/>
              </a:ext>
            </a:extLst>
          </p:cNvPr>
          <p:cNvSpPr txBox="1"/>
          <p:nvPr/>
        </p:nvSpPr>
        <p:spPr>
          <a:xfrm>
            <a:off x="7380516" y="4390147"/>
            <a:ext cx="1750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否定されずに残った組み合わせ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ED18F73-87EA-4F28-BB33-CBEB93AE606C}"/>
              </a:ext>
            </a:extLst>
          </p:cNvPr>
          <p:cNvSpPr txBox="1"/>
          <p:nvPr/>
        </p:nvSpPr>
        <p:spPr>
          <a:xfrm>
            <a:off x="6732241" y="483142"/>
            <a:ext cx="2249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妥当性判定の方法</a:t>
            </a:r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：前提がすべて</a:t>
            </a:r>
            <a:r>
              <a: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のとき、常に結論が</a:t>
            </a:r>
            <a:r>
              <a:rPr kumimoji="1" lang="en-US" altLang="ja-JP" sz="8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>
                <a:latin typeface="Meiryo UI" panose="020B0604030504040204" pitchFamily="50" charset="-128"/>
                <a:ea typeface="Meiryo UI" panose="020B0604030504040204" pitchFamily="50" charset="-128"/>
              </a:rPr>
              <a:t>ならば妥当、そうではないなら妥当ではない。</a:t>
            </a:r>
            <a:endParaRPr kumimoji="1"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74285F-DC88-44DE-8C2F-9688C3C4A755}"/>
              </a:ext>
            </a:extLst>
          </p:cNvPr>
          <p:cNvSpPr txBox="1"/>
          <p:nvPr/>
        </p:nvSpPr>
        <p:spPr>
          <a:xfrm>
            <a:off x="4118773" y="5146036"/>
            <a:ext cx="2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2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太郎の頭は良くない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」が確定すると、「</a:t>
            </a:r>
            <a:r>
              <a:rPr kumimoji="1"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太郎の成績が良い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」が確定する。よって結論「</a:t>
            </a:r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太郎の成績が良い</a:t>
            </a:r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」は正しくなる。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1BF780D-3D94-433D-A012-7EDD45B5F067}"/>
              </a:ext>
            </a:extLst>
          </p:cNvPr>
          <p:cNvCxnSpPr>
            <a:cxnSpLocks/>
          </p:cNvCxnSpPr>
          <p:nvPr/>
        </p:nvCxnSpPr>
        <p:spPr>
          <a:xfrm>
            <a:off x="1979712" y="4379329"/>
            <a:ext cx="648072" cy="3508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大かっこ 25">
            <a:extLst>
              <a:ext uri="{FF2B5EF4-FFF2-40B4-BE49-F238E27FC236}">
                <a16:creationId xmlns:a16="http://schemas.microsoft.com/office/drawing/2014/main" id="{58CE5CF5-577E-4B66-8D16-4DF9BC93E913}"/>
              </a:ext>
            </a:extLst>
          </p:cNvPr>
          <p:cNvSpPr/>
          <p:nvPr/>
        </p:nvSpPr>
        <p:spPr>
          <a:xfrm>
            <a:off x="4045057" y="3806184"/>
            <a:ext cx="3191239" cy="1986184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85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1073</Words>
  <Application>Microsoft Office PowerPoint</Application>
  <PresentationFormat>画面に合わせる (4:3)</PresentationFormat>
  <Paragraphs>214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toyohisa nakada</cp:lastModifiedBy>
  <cp:revision>597</cp:revision>
  <cp:lastPrinted>2017-11-30T08:28:10Z</cp:lastPrinted>
  <dcterms:created xsi:type="dcterms:W3CDTF">2012-10-01T04:34:20Z</dcterms:created>
  <dcterms:modified xsi:type="dcterms:W3CDTF">2022-06-22T02:42:47Z</dcterms:modified>
</cp:coreProperties>
</file>