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5" r:id="rId3"/>
    <p:sldId id="271" r:id="rId4"/>
    <p:sldId id="270" r:id="rId5"/>
    <p:sldId id="266" r:id="rId6"/>
  </p:sldIdLst>
  <p:sldSz cx="9144000" cy="6858000" type="screen4x3"/>
  <p:notesSz cx="6742113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77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2021/11/26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太郎が優しいとき、そしてそのときだけ、太郎は優しくない。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命題</a:t>
            </a:r>
            <a:endParaRPr lang="en-US" altLang="ja-JP" sz="28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太郎は優しい</a:t>
            </a:r>
            <a:endParaRPr lang="en-US" altLang="ja-JP" sz="2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記号、真理値表の種類</a:t>
            </a:r>
            <a:endParaRPr lang="en-US" altLang="ja-JP" sz="28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恒偽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真理値表、記号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9803415"/>
              </p:ext>
            </p:extLst>
          </p:nvPr>
        </p:nvGraphicFramePr>
        <p:xfrm>
          <a:off x="755576" y="4005064"/>
          <a:ext cx="7632848" cy="163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4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4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89778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太郎が優しい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太郎は優しくない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太郎が優しいとき、そしてそのときだけ、太郎は優しくない。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⇔￢</a:t>
                      </a:r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6614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157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600">
                <a:latin typeface="Meiryo UI" panose="020B0604030504040204" pitchFamily="50" charset="-128"/>
                <a:ea typeface="Meiryo UI" panose="020B0604030504040204" pitchFamily="50" charset="-128"/>
              </a:rPr>
              <a:t>貧乏ではないならば、お金を持っている。</a:t>
            </a:r>
            <a:endParaRPr kumimoji="1" lang="ja-JP" altLang="en-US" sz="3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命題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1800">
                <a:latin typeface="Meiryo UI" panose="020B0604030504040204" pitchFamily="50" charset="-128"/>
                <a:ea typeface="Meiryo UI" panose="020B0604030504040204" pitchFamily="50" charset="-128"/>
              </a:rPr>
              <a:t>貧乏である</a:t>
            </a:r>
            <a:endParaRPr lang="en-US" altLang="ja-JP" sz="18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1800">
                <a:latin typeface="Meiryo UI" panose="020B0604030504040204" pitchFamily="50" charset="-128"/>
                <a:ea typeface="Meiryo UI" panose="020B0604030504040204" pitchFamily="50" charset="-128"/>
              </a:rPr>
              <a:t>お金を持っている</a:t>
            </a:r>
            <a:endParaRPr lang="en-US" altLang="ja-JP" sz="18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記号、真理値表の種類</a:t>
            </a:r>
            <a:endParaRPr lang="en-US" altLang="ja-JP" sz="20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1800">
                <a:latin typeface="Meiryo UI" panose="020B0604030504040204" pitchFamily="50" charset="-128"/>
                <a:ea typeface="Meiryo UI" panose="020B0604030504040204" pitchFamily="50" charset="-128"/>
              </a:rPr>
              <a:t>偶然的</a:t>
            </a:r>
            <a:endParaRPr lang="en-US" altLang="ja-JP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真理値表、記号</a:t>
            </a:r>
            <a:endParaRPr kumimoji="1" lang="en-US" altLang="ja-JP" sz="2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4818697"/>
              </p:ext>
            </p:extLst>
          </p:nvPr>
        </p:nvGraphicFramePr>
        <p:xfrm>
          <a:off x="755576" y="3863181"/>
          <a:ext cx="7632847" cy="2768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1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1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2975">
                  <a:extLst>
                    <a:ext uri="{9D8B030D-6E8A-4147-A177-3AD203B41FA5}">
                      <a16:colId xmlns:a16="http://schemas.microsoft.com/office/drawing/2014/main" val="2258615900"/>
                    </a:ext>
                  </a:extLst>
                </a:gridCol>
                <a:gridCol w="2063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3026">
                  <a:extLst>
                    <a:ext uri="{9D8B030D-6E8A-4147-A177-3AD203B41FA5}">
                      <a16:colId xmlns:a16="http://schemas.microsoft.com/office/drawing/2014/main" val="3329405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貧乏である</a:t>
                      </a:r>
                      <a:endParaRPr kumimoji="1" lang="en-US" altLang="ja-JP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お金を持っている</a:t>
                      </a:r>
                      <a:endParaRPr kumimoji="1" lang="en-US" altLang="ja-JP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貧乏ではない</a:t>
                      </a:r>
                      <a:endParaRPr kumimoji="1" lang="en-US" altLang="ja-JP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8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貧乏ではないならば、お金を持っている。</a:t>
                      </a:r>
                      <a:endParaRPr kumimoji="1" lang="en-US" altLang="ja-JP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</a:t>
                      </a:r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</a:t>
                      </a:r>
                      <a:r>
                        <a:rPr kumimoji="1" lang="ja-JP" altLang="en-US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 ]</a:t>
                      </a:r>
                      <a:endParaRPr kumimoji="1" lang="ja-JP" altLang="en-US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5593290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8709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2800">
                <a:latin typeface="Meiryo UI" panose="020B0604030504040204" pitchFamily="50" charset="-128"/>
                <a:ea typeface="Meiryo UI" panose="020B0604030504040204" pitchFamily="50" charset="-128"/>
              </a:rPr>
              <a:t>リンゴとミカンが美味しい、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ということはない。</a:t>
            </a:r>
            <a:endParaRPr kumimoji="1" lang="ja-JP" altLang="en-US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命題</a:t>
            </a:r>
            <a:endParaRPr lang="en-US" altLang="ja-JP" sz="2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リンゴは美味しい</a:t>
            </a:r>
            <a:endParaRPr lang="en-US" altLang="ja-JP" sz="20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ミカンは美味しい</a:t>
            </a:r>
            <a:endParaRPr lang="en-US" altLang="ja-JP" sz="20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記号、真理値表の種類</a:t>
            </a:r>
            <a:endParaRPr lang="en-US" altLang="ja-JP" sz="24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偶然的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真理値表</a:t>
            </a: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と記号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556899"/>
              </p:ext>
            </p:extLst>
          </p:nvPr>
        </p:nvGraphicFramePr>
        <p:xfrm>
          <a:off x="457200" y="4077072"/>
          <a:ext cx="7499176" cy="23723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22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2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79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753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リンゴは美味しい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ミカンは美味しい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リンゴとミカンが美味しい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リンゴとミカンが美味しい、ということはない。</a:t>
                      </a:r>
                      <a:endParaRPr kumimoji="1" lang="en-US" altLang="ja-JP" sz="14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(p</a:t>
                      </a:r>
                      <a:r>
                        <a:rPr kumimoji="1" lang="ja-JP" altLang="en-US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</a:t>
                      </a:r>
                      <a:r>
                        <a:rPr kumimoji="1" lang="en-US" altLang="ja-JP" sz="14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5335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5667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太郎が犯人であるとき、そしてそのときだけ、太郎と次郎が犯人ではない。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07293"/>
            <a:ext cx="8229600" cy="4525963"/>
          </a:xfrm>
        </p:spPr>
        <p:txBody>
          <a:bodyPr>
            <a:normAutofit/>
          </a:bodyPr>
          <a:lstStyle/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命題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太郎が犯人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次郎が犯人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記号、真理値表の種類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偶然的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真理値表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、記号</a:t>
            </a:r>
            <a:endParaRPr kumimoji="1"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451480" y="3717032"/>
          <a:ext cx="8152967" cy="24257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14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35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3594">
                  <a:extLst>
                    <a:ext uri="{9D8B030D-6E8A-4147-A177-3AD203B41FA5}">
                      <a16:colId xmlns:a16="http://schemas.microsoft.com/office/drawing/2014/main" val="507325886"/>
                    </a:ext>
                  </a:extLst>
                </a:gridCol>
                <a:gridCol w="967841">
                  <a:extLst>
                    <a:ext uri="{9D8B030D-6E8A-4147-A177-3AD203B41FA5}">
                      <a16:colId xmlns:a16="http://schemas.microsoft.com/office/drawing/2014/main" val="2797370360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4161276308"/>
                    </a:ext>
                  </a:extLst>
                </a:gridCol>
                <a:gridCol w="23762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太郎が犯人</a:t>
                      </a:r>
                      <a:endParaRPr kumimoji="1" lang="en-US" altLang="ja-JP" sz="105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次郎が犯人</a:t>
                      </a:r>
                      <a:endParaRPr kumimoji="1" lang="en-US" altLang="ja-JP" sz="105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 </a:t>
                      </a:r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太郎が犯人ではない</a:t>
                      </a:r>
                      <a:endParaRPr kumimoji="1" lang="en-US" altLang="ja-JP" sz="105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 </a:t>
                      </a:r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次郎が犯人ではない</a:t>
                      </a:r>
                      <a:endParaRPr kumimoji="1" lang="en-US" altLang="ja-JP" sz="105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  <a:r>
                        <a:rPr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太郎と次郎が犯人ではない</a:t>
                      </a:r>
                      <a:endParaRPr lang="en-US" altLang="ja-JP" sz="105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  <a:r>
                        <a:rPr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</a:t>
                      </a:r>
                      <a:r>
                        <a:rPr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太郎が犯人であるとき、そしてそのときだけ、太郎と次郎が犯人ではない。</a:t>
                      </a:r>
                      <a:endParaRPr kumimoji="1" lang="en-US" altLang="ja-JP" sz="105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05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∧￢</a:t>
                      </a:r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05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∧￢</a:t>
                      </a:r>
                      <a:r>
                        <a:rPr kumimoji="1" lang="en-US" altLang="ja-JP" sz="105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</a:t>
                      </a:r>
                      <a:endParaRPr kumimoji="1" lang="ja-JP" altLang="en-US" sz="105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0533501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C5ACB81-5332-42EC-85A5-A1B983F2E98B}"/>
              </a:ext>
            </a:extLst>
          </p:cNvPr>
          <p:cNvSpPr txBox="1"/>
          <p:nvPr/>
        </p:nvSpPr>
        <p:spPr>
          <a:xfrm>
            <a:off x="451480" y="6275585"/>
            <a:ext cx="8267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余力問題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次郎が犯人である。理由：真理値表が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kumimoji="1"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行目だけで、そのとき次郎だけが犯人だから。</a:t>
            </a:r>
          </a:p>
        </p:txBody>
      </p:sp>
    </p:spTree>
    <p:extLst>
      <p:ext uri="{BB962C8B-B14F-4D97-AF65-F5344CB8AC3E}">
        <p14:creationId xmlns:p14="http://schemas.microsoft.com/office/powerpoint/2010/main" val="387732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kumimoji="1"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優秀であるが勤勉ではないなら、人生に失敗する、というわけではない。</a:t>
            </a:r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記号化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優秀である</a:t>
            </a:r>
            <a:endParaRPr lang="en-US" altLang="ja-JP" sz="1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勤勉である</a:t>
            </a:r>
            <a:endParaRPr lang="en-US" altLang="ja-JP" sz="1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人生に失敗する</a:t>
            </a:r>
            <a:endParaRPr lang="en-US" altLang="ja-JP" sz="1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記号、真理値表の種類</a:t>
            </a:r>
            <a:endParaRPr lang="en-US" altLang="ja-JP" sz="120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/>
            <a:r>
              <a:rPr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偶然的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>
                <a:latin typeface="Meiryo UI" panose="020B0604030504040204" pitchFamily="50" charset="-128"/>
                <a:ea typeface="Meiryo UI" panose="020B0604030504040204" pitchFamily="50" charset="-128"/>
              </a:rPr>
              <a:t>真理値表、記号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1133204"/>
              </p:ext>
            </p:extLst>
          </p:nvPr>
        </p:nvGraphicFramePr>
        <p:xfrm>
          <a:off x="251520" y="2552281"/>
          <a:ext cx="8640960" cy="423075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429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1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0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8056">
                  <a:extLst>
                    <a:ext uri="{9D8B030D-6E8A-4147-A177-3AD203B41FA5}">
                      <a16:colId xmlns:a16="http://schemas.microsoft.com/office/drawing/2014/main" val="3314391563"/>
                    </a:ext>
                  </a:extLst>
                </a:gridCol>
                <a:gridCol w="685908">
                  <a:extLst>
                    <a:ext uri="{9D8B030D-6E8A-4147-A177-3AD203B41FA5}">
                      <a16:colId xmlns:a16="http://schemas.microsoft.com/office/drawing/2014/main" val="2539317648"/>
                    </a:ext>
                  </a:extLst>
                </a:gridCol>
                <a:gridCol w="1371814">
                  <a:extLst>
                    <a:ext uri="{9D8B030D-6E8A-4147-A177-3AD203B41FA5}">
                      <a16:colId xmlns:a16="http://schemas.microsoft.com/office/drawing/2014/main" val="2204837348"/>
                    </a:ext>
                  </a:extLst>
                </a:gridCol>
                <a:gridCol w="1371814">
                  <a:extLst>
                    <a:ext uri="{9D8B030D-6E8A-4147-A177-3AD203B41FA5}">
                      <a16:colId xmlns:a16="http://schemas.microsoft.com/office/drawing/2014/main" val="957906651"/>
                    </a:ext>
                  </a:extLst>
                </a:gridCol>
                <a:gridCol w="1763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63763">
                  <a:extLst>
                    <a:ext uri="{9D8B030D-6E8A-4147-A177-3AD203B41FA5}">
                      <a16:colId xmlns:a16="http://schemas.microsoft.com/office/drawing/2014/main" val="754515516"/>
                    </a:ext>
                  </a:extLst>
                </a:gridCol>
              </a:tblGrid>
              <a:tr h="11922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優秀である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勤勉である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人生に失敗する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A.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勤勉ではない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B.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優秀であるが勤勉ではない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C.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優秀であるが勤勉ではないなら、人生に失敗する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B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</a:p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 B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 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優秀であるが勤勉ではないなら、人生に失敗する、というわけではない。</a:t>
                      </a:r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6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6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6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6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6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6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76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7609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p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(p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 (p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 ]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((p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⇒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r)</a:t>
                      </a:r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[ 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((p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∧￢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q)</a:t>
                      </a:r>
                      <a:r>
                        <a:rPr kumimoji="1" lang="ja-JP" altLang="en-US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⇔</a:t>
                      </a:r>
                      <a:r>
                        <a:rPr kumimoji="1" lang="en-US" altLang="ja-JP" sz="120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r) ]</a:t>
                      </a:r>
                      <a:endParaRPr kumimoji="1" lang="ja-JP" altLang="en-US" sz="120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537448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65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1432</TotalTime>
  <Words>632</Words>
  <Application>Microsoft Office PowerPoint</Application>
  <PresentationFormat>画面に合わせる (4:3)</PresentationFormat>
  <Paragraphs>231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0" baseType="lpstr">
      <vt:lpstr>Meiryo UI</vt:lpstr>
      <vt:lpstr>メイリオ</vt:lpstr>
      <vt:lpstr>Arial</vt:lpstr>
      <vt:lpstr>Calibri</vt:lpstr>
      <vt:lpstr>Office テーマ</vt:lpstr>
      <vt:lpstr>太郎が優しいとき、そしてそのときだけ、太郎は優しくない。</vt:lpstr>
      <vt:lpstr>貧乏ではないならば、お金を持っている。</vt:lpstr>
      <vt:lpstr>リンゴとミカンが美味しい、ということはない。</vt:lpstr>
      <vt:lpstr>太郎が犯人であるとき、そしてそのときだけ、太郎と次郎が犯人ではない。</vt:lpstr>
      <vt:lpstr>優秀であるが勤勉ではないなら、人生に失敗する、というわけではない。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前回（9月27）の質問</dc:title>
  <dc:creator>nakada</dc:creator>
  <cp:lastModifiedBy>Nakada Toyohisa</cp:lastModifiedBy>
  <cp:revision>469</cp:revision>
  <cp:lastPrinted>2017-11-30T08:28:10Z</cp:lastPrinted>
  <dcterms:created xsi:type="dcterms:W3CDTF">2012-10-01T04:34:20Z</dcterms:created>
  <dcterms:modified xsi:type="dcterms:W3CDTF">2021-11-25T23:22:22Z</dcterms:modified>
</cp:coreProperties>
</file>