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0" r:id="rId3"/>
    <p:sldId id="267" r:id="rId4"/>
    <p:sldId id="268" r:id="rId5"/>
    <p:sldId id="269" r:id="rId6"/>
    <p:sldId id="266" r:id="rId7"/>
    <p:sldId id="271" r:id="rId8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39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2800"/>
              <a:t>小学生ならば、入場できない。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肯定形の最小命題</a:t>
            </a:r>
            <a:endParaRPr lang="en-US" altLang="ja-JP" dirty="0"/>
          </a:p>
          <a:p>
            <a:pPr lvl="1"/>
            <a:r>
              <a:rPr lang="ja-JP" altLang="en-US"/>
              <a:t>小学生である</a:t>
            </a:r>
            <a:endParaRPr lang="en-US" altLang="ja-JP"/>
          </a:p>
          <a:p>
            <a:pPr lvl="1"/>
            <a:r>
              <a:rPr lang="ja-JP" altLang="en-US"/>
              <a:t>入場できる</a:t>
            </a:r>
            <a:endParaRPr lang="en-US" altLang="ja-JP" dirty="0"/>
          </a:p>
          <a:p>
            <a:r>
              <a:rPr kumimoji="1" lang="ja-JP" altLang="en-US" dirty="0"/>
              <a:t>真理値表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649463"/>
              </p:ext>
            </p:extLst>
          </p:nvPr>
        </p:nvGraphicFramePr>
        <p:xfrm>
          <a:off x="539552" y="3933056"/>
          <a:ext cx="8103264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0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小学生であ</a:t>
                      </a:r>
                      <a:r>
                        <a:rPr kumimoji="1" lang="ja-JP" altLang="en-US" dirty="0"/>
                        <a:t>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入場できる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入場できない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小学生ではないならば、入場できる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 (0)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70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t-nakada\Local Settings\Temporary Internet Files\Content.IE5\KX6V8H2F\MCj04326240000[1].png">
            <a:extLst>
              <a:ext uri="{FF2B5EF4-FFF2-40B4-BE49-F238E27FC236}">
                <a16:creationId xmlns:a16="http://schemas.microsoft.com/office/drawing/2014/main" id="{9BAFD2ED-A94A-4F46-AA08-84E4B7242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255556" y="476672"/>
            <a:ext cx="648072" cy="648072"/>
          </a:xfrm>
          <a:prstGeom prst="rect">
            <a:avLst/>
          </a:prstGeom>
          <a:noFill/>
        </p:spPr>
      </p:pic>
      <p:pic>
        <p:nvPicPr>
          <p:cNvPr id="5" name="Picture 6" descr="C:\Documents and Settings\t-nakada\Local Settings\Temporary Internet Files\Content.IE5\KX6V8H2F\MCj04326240000[1].png">
            <a:extLst>
              <a:ext uri="{FF2B5EF4-FFF2-40B4-BE49-F238E27FC236}">
                <a16:creationId xmlns:a16="http://schemas.microsoft.com/office/drawing/2014/main" id="{EB0DC1C4-2501-4A52-A15E-76A93EAB5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255556" y="1340768"/>
            <a:ext cx="648072" cy="648072"/>
          </a:xfrm>
          <a:prstGeom prst="rect">
            <a:avLst/>
          </a:prstGeom>
          <a:noFill/>
        </p:spPr>
      </p:pic>
      <p:pic>
        <p:nvPicPr>
          <p:cNvPr id="6" name="Picture 6" descr="C:\Documents and Settings\t-nakada\Local Settings\Temporary Internet Files\Content.IE5\KX6V8H2F\MCj04326240000[1].png">
            <a:extLst>
              <a:ext uri="{FF2B5EF4-FFF2-40B4-BE49-F238E27FC236}">
                <a16:creationId xmlns:a16="http://schemas.microsoft.com/office/drawing/2014/main" id="{FF711C3F-5BE5-4DFC-B5BD-1B5BBBE79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47644" y="476672"/>
            <a:ext cx="648072" cy="648072"/>
          </a:xfrm>
          <a:prstGeom prst="rect">
            <a:avLst/>
          </a:prstGeom>
          <a:noFill/>
        </p:spPr>
      </p:pic>
      <p:pic>
        <p:nvPicPr>
          <p:cNvPr id="7" name="Picture 6" descr="C:\Documents and Settings\t-nakada\Local Settings\Temporary Internet Files\Content.IE5\KX6V8H2F\MCj04326240000[1].png">
            <a:extLst>
              <a:ext uri="{FF2B5EF4-FFF2-40B4-BE49-F238E27FC236}">
                <a16:creationId xmlns:a16="http://schemas.microsoft.com/office/drawing/2014/main" id="{0D7C4422-0A2B-4425-BEF2-292FA257B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47644" y="1340768"/>
            <a:ext cx="648072" cy="648072"/>
          </a:xfrm>
          <a:prstGeom prst="rect">
            <a:avLst/>
          </a:prstGeom>
          <a:noFill/>
        </p:spPr>
      </p:pic>
      <p:pic>
        <p:nvPicPr>
          <p:cNvPr id="8" name="Picture 5" descr="C:\Documents and Settings\t-nakada\Local Settings\Temporary Internet Files\Content.IE5\KX6V8H2F\MCj04339580000[1].png">
            <a:extLst>
              <a:ext uri="{FF2B5EF4-FFF2-40B4-BE49-F238E27FC236}">
                <a16:creationId xmlns:a16="http://schemas.microsoft.com/office/drawing/2014/main" id="{070F1549-5B7D-499F-8B7F-BBE8C25FF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260758" y="2708920"/>
            <a:ext cx="648072" cy="648072"/>
          </a:xfrm>
          <a:prstGeom prst="rect">
            <a:avLst/>
          </a:prstGeom>
          <a:noFill/>
        </p:spPr>
      </p:pic>
      <p:pic>
        <p:nvPicPr>
          <p:cNvPr id="10" name="Picture 5" descr="C:\Documents and Settings\t-nakada\Local Settings\Temporary Internet Files\Content.IE5\KX6V8H2F\MCj04339580000[1].png">
            <a:extLst>
              <a:ext uri="{FF2B5EF4-FFF2-40B4-BE49-F238E27FC236}">
                <a16:creationId xmlns:a16="http://schemas.microsoft.com/office/drawing/2014/main" id="{709BF9CA-0919-4F89-85E3-B2A02B2A9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047644" y="2708920"/>
            <a:ext cx="648072" cy="648072"/>
          </a:xfrm>
          <a:prstGeom prst="rect">
            <a:avLst/>
          </a:prstGeom>
          <a:noFill/>
        </p:spPr>
      </p:pic>
      <p:pic>
        <p:nvPicPr>
          <p:cNvPr id="11" name="Picture 3" descr="C:\Documents and Settings\t-nakada\Local Settings\Temporary Internet Files\Content.IE5\OPAJ0XYR\MCj04339510000[1].png">
            <a:extLst>
              <a:ext uri="{FF2B5EF4-FFF2-40B4-BE49-F238E27FC236}">
                <a16:creationId xmlns:a16="http://schemas.microsoft.com/office/drawing/2014/main" id="{75204698-E99C-459F-A49C-5F75A23B8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183548" y="3489309"/>
            <a:ext cx="720080" cy="720080"/>
          </a:xfrm>
          <a:prstGeom prst="rect">
            <a:avLst/>
          </a:prstGeom>
          <a:noFill/>
        </p:spPr>
      </p:pic>
      <p:pic>
        <p:nvPicPr>
          <p:cNvPr id="12" name="Picture 3" descr="C:\Documents and Settings\t-nakada\Local Settings\Temporary Internet Files\Content.IE5\OPAJ0XYR\MCj04339510000[1].png">
            <a:extLst>
              <a:ext uri="{FF2B5EF4-FFF2-40B4-BE49-F238E27FC236}">
                <a16:creationId xmlns:a16="http://schemas.microsoft.com/office/drawing/2014/main" id="{542102C5-0F46-4C06-92FD-1BB038173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007687" y="3498437"/>
            <a:ext cx="720080" cy="720080"/>
          </a:xfrm>
          <a:prstGeom prst="rect">
            <a:avLst/>
          </a:prstGeom>
          <a:noFill/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F53AA8E-B294-4803-BF80-5B9173EC6DE1}"/>
              </a:ext>
            </a:extLst>
          </p:cNvPr>
          <p:cNvSpPr/>
          <p:nvPr/>
        </p:nvSpPr>
        <p:spPr>
          <a:xfrm>
            <a:off x="251520" y="188640"/>
            <a:ext cx="2808312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37D498E-D901-47EF-A946-58A82DF423FF}"/>
              </a:ext>
            </a:extLst>
          </p:cNvPr>
          <p:cNvSpPr/>
          <p:nvPr/>
        </p:nvSpPr>
        <p:spPr>
          <a:xfrm>
            <a:off x="251520" y="2337181"/>
            <a:ext cx="2808312" cy="375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DB229E5-215B-4EEB-84C6-CB1F9A5C404A}"/>
              </a:ext>
            </a:extLst>
          </p:cNvPr>
          <p:cNvSpPr txBox="1"/>
          <p:nvPr/>
        </p:nvSpPr>
        <p:spPr>
          <a:xfrm>
            <a:off x="343302" y="107316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小学生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6F0B749-68F6-4554-A58A-78F7AF43BB7D}"/>
              </a:ext>
            </a:extLst>
          </p:cNvPr>
          <p:cNvSpPr txBox="1"/>
          <p:nvPr/>
        </p:nvSpPr>
        <p:spPr>
          <a:xfrm>
            <a:off x="3396112" y="700154"/>
            <a:ext cx="5588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かつ、小学生ではないならば、入場できる。</a:t>
            </a:r>
            <a:r>
              <a:rPr lang="en-US" altLang="ja-JP" sz="24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24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 descr="東京ビッグサイトのイラスト">
            <a:extLst>
              <a:ext uri="{FF2B5EF4-FFF2-40B4-BE49-F238E27FC236}">
                <a16:creationId xmlns:a16="http://schemas.microsoft.com/office/drawing/2014/main" id="{F6F5D49D-9DBD-404A-8996-DCC675023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667" y="2014643"/>
            <a:ext cx="2476189" cy="191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6A73AEEE-EA55-41B4-9D00-2550DFEAB7EA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3059832" y="2822931"/>
            <a:ext cx="3320835" cy="1392308"/>
          </a:xfrm>
          <a:prstGeom prst="straightConnector1">
            <a:avLst/>
          </a:prstGeom>
          <a:ln w="349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楕円 1024">
            <a:extLst>
              <a:ext uri="{FF2B5EF4-FFF2-40B4-BE49-F238E27FC236}">
                <a16:creationId xmlns:a16="http://schemas.microsoft.com/office/drawing/2014/main" id="{6C76F47E-7544-4684-A239-0D3583519FB5}"/>
              </a:ext>
            </a:extLst>
          </p:cNvPr>
          <p:cNvSpPr/>
          <p:nvPr/>
        </p:nvSpPr>
        <p:spPr>
          <a:xfrm>
            <a:off x="4284321" y="3267057"/>
            <a:ext cx="504056" cy="504056"/>
          </a:xfrm>
          <a:prstGeom prst="ellipse">
            <a:avLst/>
          </a:prstGeom>
          <a:noFill/>
          <a:ln w="177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7AD30634-049F-4E77-A8D0-FA6487D21582}"/>
              </a:ext>
            </a:extLst>
          </p:cNvPr>
          <p:cNvSpPr/>
          <p:nvPr/>
        </p:nvSpPr>
        <p:spPr>
          <a:xfrm>
            <a:off x="3498905" y="5098210"/>
            <a:ext cx="504056" cy="504056"/>
          </a:xfrm>
          <a:prstGeom prst="ellipse">
            <a:avLst/>
          </a:prstGeom>
          <a:noFill/>
          <a:ln w="177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66A843E-0C1A-430E-8205-943D17ACA4E7}"/>
              </a:ext>
            </a:extLst>
          </p:cNvPr>
          <p:cNvSpPr txBox="1"/>
          <p:nvPr/>
        </p:nvSpPr>
        <p:spPr>
          <a:xfrm>
            <a:off x="3563888" y="231031"/>
            <a:ext cx="3666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小学生ならば、入場できない</a:t>
            </a: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654CA327-CA47-458E-AAA9-6BEBC056D3D3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3059832" y="1196752"/>
            <a:ext cx="3320835" cy="1334723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67DE7A3-806E-42B5-BA04-53694735AA11}"/>
              </a:ext>
            </a:extLst>
          </p:cNvPr>
          <p:cNvSpPr txBox="1"/>
          <p:nvPr/>
        </p:nvSpPr>
        <p:spPr>
          <a:xfrm>
            <a:off x="374336" y="289160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中学生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0747A1D-76EE-4BFD-BEED-C47A525017BB}"/>
              </a:ext>
            </a:extLst>
          </p:cNvPr>
          <p:cNvSpPr txBox="1"/>
          <p:nvPr/>
        </p:nvSpPr>
        <p:spPr>
          <a:xfrm>
            <a:off x="376680" y="367577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高校生</a:t>
            </a:r>
          </a:p>
        </p:txBody>
      </p:sp>
      <p:graphicFrame>
        <p:nvGraphicFramePr>
          <p:cNvPr id="1029" name="表 1028">
            <a:extLst>
              <a:ext uri="{FF2B5EF4-FFF2-40B4-BE49-F238E27FC236}">
                <a16:creationId xmlns:a16="http://schemas.microsoft.com/office/drawing/2014/main" id="{630103BD-65EE-4381-AAB4-81909F153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206357"/>
              </p:ext>
            </p:extLst>
          </p:nvPr>
        </p:nvGraphicFramePr>
        <p:xfrm>
          <a:off x="3205038" y="4350834"/>
          <a:ext cx="577946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126">
                  <a:extLst>
                    <a:ext uri="{9D8B030D-6E8A-4147-A177-3AD203B41FA5}">
                      <a16:colId xmlns:a16="http://schemas.microsoft.com/office/drawing/2014/main" val="2066664948"/>
                    </a:ext>
                  </a:extLst>
                </a:gridCol>
                <a:gridCol w="806555">
                  <a:extLst>
                    <a:ext uri="{9D8B030D-6E8A-4147-A177-3AD203B41FA5}">
                      <a16:colId xmlns:a16="http://schemas.microsoft.com/office/drawing/2014/main" val="4092479176"/>
                    </a:ext>
                  </a:extLst>
                </a:gridCol>
                <a:gridCol w="1290488">
                  <a:extLst>
                    <a:ext uri="{9D8B030D-6E8A-4147-A177-3AD203B41FA5}">
                      <a16:colId xmlns:a16="http://schemas.microsoft.com/office/drawing/2014/main" val="4161332982"/>
                    </a:ext>
                  </a:extLst>
                </a:gridCol>
                <a:gridCol w="1371147">
                  <a:extLst>
                    <a:ext uri="{9D8B030D-6E8A-4147-A177-3AD203B41FA5}">
                      <a16:colId xmlns:a16="http://schemas.microsoft.com/office/drawing/2014/main" val="1177318035"/>
                    </a:ext>
                  </a:extLst>
                </a:gridCol>
                <a:gridCol w="1371147">
                  <a:extLst>
                    <a:ext uri="{9D8B030D-6E8A-4147-A177-3AD203B41FA5}">
                      <a16:colId xmlns:a16="http://schemas.microsoft.com/office/drawing/2014/main" val="3049301341"/>
                    </a:ext>
                  </a:extLst>
                </a:gridCol>
              </a:tblGrid>
              <a:tr h="271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小学生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小学生ならば、入場できない</a:t>
                      </a:r>
                      <a:endParaRPr kumimoji="1" lang="en-US" altLang="ja-JP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小学生でないならば、入場できる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小学生ならば入場できない、かつ、小学生でないならば入場できる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13737778"/>
                  </a:ext>
                </a:extLst>
              </a:tr>
              <a:tr h="2712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8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solidFill>
                          <a:srgbClr val="00B05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800" b="1">
                        <a:solidFill>
                          <a:srgbClr val="00B05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7930202"/>
                  </a:ext>
                </a:extLst>
              </a:tr>
              <a:tr h="2712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8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solidFill>
                          <a:srgbClr val="00B05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800" b="1">
                        <a:solidFill>
                          <a:srgbClr val="00B05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5044969"/>
                  </a:ext>
                </a:extLst>
              </a:tr>
              <a:tr h="2712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8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 dirty="0">
                        <a:solidFill>
                          <a:srgbClr val="00B05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800" b="1">
                        <a:solidFill>
                          <a:srgbClr val="00B05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2404894"/>
                  </a:ext>
                </a:extLst>
              </a:tr>
              <a:tr h="2712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8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600" dirty="0">
                        <a:solidFill>
                          <a:srgbClr val="00B05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800" b="1" dirty="0">
                        <a:solidFill>
                          <a:srgbClr val="00B05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614640"/>
                  </a:ext>
                </a:extLst>
              </a:tr>
            </a:tbl>
          </a:graphicData>
        </a:graphic>
      </p:graphicFrame>
      <p:sp>
        <p:nvSpPr>
          <p:cNvPr id="31" name="乗算記号 30">
            <a:extLst>
              <a:ext uri="{FF2B5EF4-FFF2-40B4-BE49-F238E27FC236}">
                <a16:creationId xmlns:a16="http://schemas.microsoft.com/office/drawing/2014/main" id="{0EBFCA56-6892-492C-BA23-3B6EB807C876}"/>
              </a:ext>
            </a:extLst>
          </p:cNvPr>
          <p:cNvSpPr/>
          <p:nvPr/>
        </p:nvSpPr>
        <p:spPr>
          <a:xfrm>
            <a:off x="3994260" y="1375113"/>
            <a:ext cx="936104" cy="9001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" name="Picture 6" descr="C:\Documents and Settings\t-nakada\Local Settings\Temporary Internet Files\Content.IE5\S5YRCXMN\MCj04339290000[1].png">
            <a:extLst>
              <a:ext uri="{FF2B5EF4-FFF2-40B4-BE49-F238E27FC236}">
                <a16:creationId xmlns:a16="http://schemas.microsoft.com/office/drawing/2014/main" id="{CF10B113-D047-4128-B607-B51BEE024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1214689" y="4354391"/>
            <a:ext cx="657798" cy="657798"/>
          </a:xfrm>
          <a:prstGeom prst="rect">
            <a:avLst/>
          </a:prstGeom>
          <a:noFill/>
        </p:spPr>
      </p:pic>
      <p:pic>
        <p:nvPicPr>
          <p:cNvPr id="40" name="Picture 6" descr="C:\Documents and Settings\t-nakada\Local Settings\Temporary Internet Files\Content.IE5\S5YRCXMN\MCj04339290000[1].png">
            <a:extLst>
              <a:ext uri="{FF2B5EF4-FFF2-40B4-BE49-F238E27FC236}">
                <a16:creationId xmlns:a16="http://schemas.microsoft.com/office/drawing/2014/main" id="{BB2BFAAA-7AFB-485A-8076-6280161FB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2015716" y="4350834"/>
            <a:ext cx="657798" cy="657798"/>
          </a:xfrm>
          <a:prstGeom prst="rect">
            <a:avLst/>
          </a:prstGeom>
          <a:noFill/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37B3360-23AF-420D-B44B-FACB354998BB}"/>
              </a:ext>
            </a:extLst>
          </p:cNvPr>
          <p:cNvSpPr txBox="1"/>
          <p:nvPr/>
        </p:nvSpPr>
        <p:spPr>
          <a:xfrm>
            <a:off x="393206" y="445994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大学生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EAB8170-251B-4E5A-961F-8FBDE19A90EB}"/>
              </a:ext>
            </a:extLst>
          </p:cNvPr>
          <p:cNvSpPr/>
          <p:nvPr/>
        </p:nvSpPr>
        <p:spPr>
          <a:xfrm>
            <a:off x="3423948" y="221166"/>
            <a:ext cx="40283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37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0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800"/>
              <a:t>窓を壊したのは、太郎か次郎である。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肯定形の最小命題</a:t>
            </a:r>
            <a:endParaRPr lang="en-US" altLang="ja-JP" dirty="0"/>
          </a:p>
          <a:p>
            <a:pPr lvl="1"/>
            <a:r>
              <a:rPr lang="ja-JP" altLang="en-US"/>
              <a:t>太郎が窓を壊した</a:t>
            </a:r>
            <a:endParaRPr lang="en-US" altLang="ja-JP"/>
          </a:p>
          <a:p>
            <a:pPr lvl="1"/>
            <a:r>
              <a:rPr lang="ja-JP" altLang="en-US"/>
              <a:t>次郎が窓を壊した</a:t>
            </a:r>
            <a:endParaRPr lang="en-US" altLang="ja-JP" dirty="0"/>
          </a:p>
          <a:p>
            <a:r>
              <a:rPr kumimoji="1" lang="ja-JP" altLang="en-US" dirty="0"/>
              <a:t>真理値表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386103"/>
              </p:ext>
            </p:extLst>
          </p:nvPr>
        </p:nvGraphicFramePr>
        <p:xfrm>
          <a:off x="1475656" y="3933056"/>
          <a:ext cx="5472607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1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太郎が窓を壊した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次郎が窓を壊した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窓を壊したのは、太郎か次郎である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 (0)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43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2800"/>
              <a:t>天気が悪いとき、そしてそのときだけ、車で通学する。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肯定形の最小命題</a:t>
            </a:r>
            <a:endParaRPr lang="en-US" altLang="ja-JP" dirty="0"/>
          </a:p>
          <a:p>
            <a:pPr lvl="1"/>
            <a:r>
              <a:rPr lang="ja-JP" altLang="en-US"/>
              <a:t>天気が悪い</a:t>
            </a:r>
            <a:endParaRPr lang="en-US" altLang="ja-JP"/>
          </a:p>
          <a:p>
            <a:pPr lvl="1"/>
            <a:r>
              <a:rPr lang="ja-JP" altLang="en-US"/>
              <a:t>車で通学する</a:t>
            </a:r>
            <a:endParaRPr lang="en-US" altLang="ja-JP" dirty="0"/>
          </a:p>
          <a:p>
            <a:r>
              <a:rPr kumimoji="1" lang="ja-JP" altLang="en-US" dirty="0"/>
              <a:t>真理値表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732382"/>
              </p:ext>
            </p:extLst>
          </p:nvPr>
        </p:nvGraphicFramePr>
        <p:xfrm>
          <a:off x="1074440" y="3881185"/>
          <a:ext cx="6995119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1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2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天気が悪い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車で通学する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天気が悪いとき、そしてそのときだけ、車で通学する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83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2800"/>
              <a:t>太郎が犯人ではないならば、次郎は証言していない。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肯定形の最小命題</a:t>
            </a:r>
            <a:endParaRPr lang="en-US" altLang="ja-JP"/>
          </a:p>
          <a:p>
            <a:pPr lvl="1"/>
            <a:r>
              <a:rPr lang="ja-JP" altLang="en-US"/>
              <a:t>太郎は犯人である</a:t>
            </a:r>
            <a:endParaRPr lang="en-US" altLang="ja-JP"/>
          </a:p>
          <a:p>
            <a:pPr lvl="1"/>
            <a:r>
              <a:rPr lang="ja-JP" altLang="en-US"/>
              <a:t>次郎は証言した</a:t>
            </a:r>
            <a:endParaRPr lang="en-US" altLang="ja-JP" dirty="0"/>
          </a:p>
          <a:p>
            <a:r>
              <a:rPr kumimoji="1" lang="ja-JP" altLang="en-US"/>
              <a:t>真理値表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190449"/>
              </p:ext>
            </p:extLst>
          </p:nvPr>
        </p:nvGraphicFramePr>
        <p:xfrm>
          <a:off x="457200" y="4124643"/>
          <a:ext cx="8640960" cy="200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966">
                  <a:extLst>
                    <a:ext uri="{9D8B030D-6E8A-4147-A177-3AD203B41FA5}">
                      <a16:colId xmlns:a16="http://schemas.microsoft.com/office/drawing/2014/main" val="494539788"/>
                    </a:ext>
                  </a:extLst>
                </a:gridCol>
                <a:gridCol w="2241966">
                  <a:extLst>
                    <a:ext uri="{9D8B030D-6E8A-4147-A177-3AD203B41FA5}">
                      <a16:colId xmlns:a16="http://schemas.microsoft.com/office/drawing/2014/main" val="3336679315"/>
                    </a:ext>
                  </a:extLst>
                </a:gridCol>
                <a:gridCol w="2241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/>
                        <a:t>太郎は犯人である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/>
                        <a:t>次郎は証言する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/>
                        <a:t>太郎は犯人ではない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/>
                        <a:t>次郎は証言していない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/>
                        <a:t>太郎が犯人ではないならば、次郎は証言していない。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 (0)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15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ja-JP" altLang="en-US" sz="2000"/>
              <a:t>太郎が犯人ではないなら、次郎と花子がウソをついている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ja-JP" altLang="en-US" sz="2000"/>
              <a:t>肯定形の最小命題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太郎が犯人である</a:t>
            </a:r>
            <a:endParaRPr lang="en-US" altLang="ja-JP" sz="1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次郎がウソをついている</a:t>
            </a:r>
            <a:endParaRPr lang="en-US" altLang="ja-JP" sz="1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花子がウソをついている</a:t>
            </a:r>
            <a:endParaRPr lang="en-US" altLang="ja-JP" sz="1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真理値表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041700"/>
              </p:ext>
            </p:extLst>
          </p:nvPr>
        </p:nvGraphicFramePr>
        <p:xfrm>
          <a:off x="456222" y="3140968"/>
          <a:ext cx="8496945" cy="35436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5729">
                  <a:extLst>
                    <a:ext uri="{9D8B030D-6E8A-4147-A177-3AD203B41FA5}">
                      <a16:colId xmlns:a16="http://schemas.microsoft.com/office/drawing/2014/main" val="3314391563"/>
                    </a:ext>
                  </a:extLst>
                </a:gridCol>
                <a:gridCol w="2842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5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太郎が犯人である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次郎がウソをついている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花子がウソをついている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太郎が犯人ではない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次郎と花子がウソをついている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太郎が犯人ではないなら、次郎か花子がウソをついている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0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 (0)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65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EBF5C54-8FC0-4095-886D-90E5A9A6ECDA}"/>
              </a:ext>
            </a:extLst>
          </p:cNvPr>
          <p:cNvSpPr txBox="1"/>
          <p:nvPr/>
        </p:nvSpPr>
        <p:spPr>
          <a:xfrm>
            <a:off x="249534" y="4831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太郎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BE800F4-15FC-4E05-BC4E-15C299BB0346}"/>
              </a:ext>
            </a:extLst>
          </p:cNvPr>
          <p:cNvSpPr txBox="1"/>
          <p:nvPr/>
        </p:nvSpPr>
        <p:spPr>
          <a:xfrm>
            <a:off x="2112952" y="4632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次郎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F88065A-A57A-4473-8307-DFAEA085C4AF}"/>
              </a:ext>
            </a:extLst>
          </p:cNvPr>
          <p:cNvSpPr txBox="1"/>
          <p:nvPr/>
        </p:nvSpPr>
        <p:spPr>
          <a:xfrm>
            <a:off x="4453256" y="4632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花子</a:t>
            </a:r>
          </a:p>
        </p:txBody>
      </p:sp>
      <p:pic>
        <p:nvPicPr>
          <p:cNvPr id="1036" name="Picture 12" descr="怪しむ女性のイラスト">
            <a:extLst>
              <a:ext uri="{FF2B5EF4-FFF2-40B4-BE49-F238E27FC236}">
                <a16:creationId xmlns:a16="http://schemas.microsoft.com/office/drawing/2014/main" id="{AD12835E-4C66-4DEF-8DEA-53DF952C2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247" y="472495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感動する女性のイラスト">
            <a:extLst>
              <a:ext uri="{FF2B5EF4-FFF2-40B4-BE49-F238E27FC236}">
                <a16:creationId xmlns:a16="http://schemas.microsoft.com/office/drawing/2014/main" id="{1A052C2B-A205-43FF-B427-9BB3D894E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247" y="1501225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感動する男性のイラスト">
            <a:extLst>
              <a:ext uri="{FF2B5EF4-FFF2-40B4-BE49-F238E27FC236}">
                <a16:creationId xmlns:a16="http://schemas.microsoft.com/office/drawing/2014/main" id="{CFE0CA62-E314-4699-9B90-A0BFF72DF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990" y="1463329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怪しむ男性のイラスト">
            <a:extLst>
              <a:ext uri="{FF2B5EF4-FFF2-40B4-BE49-F238E27FC236}">
                <a16:creationId xmlns:a16="http://schemas.microsoft.com/office/drawing/2014/main" id="{88787004-6D97-4847-9ECA-390B43FDE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217" y="510622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泥棒のイラスト">
            <a:extLst>
              <a:ext uri="{FF2B5EF4-FFF2-40B4-BE49-F238E27FC236}">
                <a16:creationId xmlns:a16="http://schemas.microsoft.com/office/drawing/2014/main" id="{22A6AD45-5DB2-4A58-B0FE-238189A67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40" y="477558"/>
            <a:ext cx="761428" cy="76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体重計に乗る人のイラスト（男性）">
            <a:extLst>
              <a:ext uri="{FF2B5EF4-FFF2-40B4-BE49-F238E27FC236}">
                <a16:creationId xmlns:a16="http://schemas.microsoft.com/office/drawing/2014/main" id="{8DF9B716-8210-4CB0-AED8-1D29A3D91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70" y="1416256"/>
            <a:ext cx="778568" cy="77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F272116-7D61-4A11-BA43-1B1014164D97}"/>
              </a:ext>
            </a:extLst>
          </p:cNvPr>
          <p:cNvSpPr txBox="1"/>
          <p:nvPr/>
        </p:nvSpPr>
        <p:spPr>
          <a:xfrm>
            <a:off x="753284" y="1629654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犯人じゃない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71DDB54-61F4-4FC6-9887-4AD6C2DF7755}"/>
              </a:ext>
            </a:extLst>
          </p:cNvPr>
          <p:cNvSpPr txBox="1"/>
          <p:nvPr/>
        </p:nvSpPr>
        <p:spPr>
          <a:xfrm>
            <a:off x="999170" y="67360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犯人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FFA05A-5C07-4244-84E4-7E1535698173}"/>
              </a:ext>
            </a:extLst>
          </p:cNvPr>
          <p:cNvSpPr txBox="1"/>
          <p:nvPr/>
        </p:nvSpPr>
        <p:spPr>
          <a:xfrm>
            <a:off x="2782595" y="630729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ウソをついている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8B28F4B-DE2E-406A-9731-6EFCC37E3340}"/>
              </a:ext>
            </a:extLst>
          </p:cNvPr>
          <p:cNvSpPr txBox="1"/>
          <p:nvPr/>
        </p:nvSpPr>
        <p:spPr>
          <a:xfrm>
            <a:off x="2779017" y="1619158"/>
            <a:ext cx="183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ウソをついていない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8" name="Picture 24" descr="体重計に乗る人のイラスト（男性）">
            <a:extLst>
              <a:ext uri="{FF2B5EF4-FFF2-40B4-BE49-F238E27FC236}">
                <a16:creationId xmlns:a16="http://schemas.microsoft.com/office/drawing/2014/main" id="{FAA94F7F-575E-4A67-9814-856498C93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55" y="4427447"/>
            <a:ext cx="778568" cy="77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424446A-FBA1-4663-8421-73BE00B830A7}"/>
              </a:ext>
            </a:extLst>
          </p:cNvPr>
          <p:cNvSpPr txBox="1"/>
          <p:nvPr/>
        </p:nvSpPr>
        <p:spPr>
          <a:xfrm>
            <a:off x="779669" y="4653749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犯人じゃない</a:t>
            </a:r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4A1F50FE-1AB0-4177-8FBD-07F0812CAE50}"/>
              </a:ext>
            </a:extLst>
          </p:cNvPr>
          <p:cNvSpPr/>
          <p:nvPr/>
        </p:nvSpPr>
        <p:spPr>
          <a:xfrm>
            <a:off x="2216162" y="4660983"/>
            <a:ext cx="288032" cy="3693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1" name="Picture 12" descr="怪しむ女性のイラスト">
            <a:extLst>
              <a:ext uri="{FF2B5EF4-FFF2-40B4-BE49-F238E27FC236}">
                <a16:creationId xmlns:a16="http://schemas.microsoft.com/office/drawing/2014/main" id="{7E76AB2C-5812-487A-BD37-2918E537F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873" y="4485837"/>
            <a:ext cx="5143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8" descr="怪しむ男性のイラスト">
            <a:extLst>
              <a:ext uri="{FF2B5EF4-FFF2-40B4-BE49-F238E27FC236}">
                <a16:creationId xmlns:a16="http://schemas.microsoft.com/office/drawing/2014/main" id="{EAE90882-053D-4455-B31D-AFC79492A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478" y="4485837"/>
            <a:ext cx="5143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3A69439-0E61-4899-8AC6-4BE53F080952}"/>
              </a:ext>
            </a:extLst>
          </p:cNvPr>
          <p:cNvSpPr txBox="1"/>
          <p:nvPr/>
        </p:nvSpPr>
        <p:spPr>
          <a:xfrm>
            <a:off x="692549" y="2607544"/>
            <a:ext cx="3047225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>
                <a:latin typeface="Meiryo UI" panose="020B0604030504040204" pitchFamily="50" charset="-128"/>
                <a:ea typeface="Meiryo UI" panose="020B0604030504040204" pitchFamily="50" charset="-128"/>
              </a:rPr>
              <a:t>太郎が犯人ではないなら、次郎と花子がウソをついている</a:t>
            </a:r>
            <a:endParaRPr kumimoji="1" lang="ja-JP" altLang="en-US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7" name="Picture 14" descr="感動する女性のイラスト">
            <a:extLst>
              <a:ext uri="{FF2B5EF4-FFF2-40B4-BE49-F238E27FC236}">
                <a16:creationId xmlns:a16="http://schemas.microsoft.com/office/drawing/2014/main" id="{A872560D-7C0F-482C-8C3A-1B2E923CE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598" y="5241401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6" descr="感動する男性のイラスト">
            <a:extLst>
              <a:ext uri="{FF2B5EF4-FFF2-40B4-BE49-F238E27FC236}">
                <a16:creationId xmlns:a16="http://schemas.microsoft.com/office/drawing/2014/main" id="{2F5AE2B5-E252-458D-AA85-6EDF19470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489" y="5760791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8" descr="怪しむ男性のイラスト">
            <a:extLst>
              <a:ext uri="{FF2B5EF4-FFF2-40B4-BE49-F238E27FC236}">
                <a16:creationId xmlns:a16="http://schemas.microsoft.com/office/drawing/2014/main" id="{FD4739EF-5BD5-43D2-BC60-A5383DF14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918" y="5130340"/>
            <a:ext cx="5143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2" descr="怪しむ女性のイラスト">
            <a:extLst>
              <a:ext uri="{FF2B5EF4-FFF2-40B4-BE49-F238E27FC236}">
                <a16:creationId xmlns:a16="http://schemas.microsoft.com/office/drawing/2014/main" id="{83F485B6-093D-414C-927F-0BB3B8963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906" y="5654366"/>
            <a:ext cx="5143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4" descr="感動する女性のイラスト">
            <a:extLst>
              <a:ext uri="{FF2B5EF4-FFF2-40B4-BE49-F238E27FC236}">
                <a16:creationId xmlns:a16="http://schemas.microsoft.com/office/drawing/2014/main" id="{CDA3FC18-EAE6-4CAF-A326-C3C386F0D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598" y="6319569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6" descr="感動する男性のイラスト">
            <a:extLst>
              <a:ext uri="{FF2B5EF4-FFF2-40B4-BE49-F238E27FC236}">
                <a16:creationId xmlns:a16="http://schemas.microsoft.com/office/drawing/2014/main" id="{873AEFAC-DF05-455B-B812-74F594A55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203" y="6319569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楕円 42">
            <a:extLst>
              <a:ext uri="{FF2B5EF4-FFF2-40B4-BE49-F238E27FC236}">
                <a16:creationId xmlns:a16="http://schemas.microsoft.com/office/drawing/2014/main" id="{FB5509AE-DD2B-4233-9263-045170F0C90A}"/>
              </a:ext>
            </a:extLst>
          </p:cNvPr>
          <p:cNvSpPr/>
          <p:nvPr/>
        </p:nvSpPr>
        <p:spPr>
          <a:xfrm>
            <a:off x="3937935" y="4550671"/>
            <a:ext cx="402057" cy="402057"/>
          </a:xfrm>
          <a:prstGeom prst="ellipse">
            <a:avLst/>
          </a:prstGeom>
          <a:noFill/>
          <a:ln w="177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乗算記号 43">
            <a:extLst>
              <a:ext uri="{FF2B5EF4-FFF2-40B4-BE49-F238E27FC236}">
                <a16:creationId xmlns:a16="http://schemas.microsoft.com/office/drawing/2014/main" id="{5FCE9F9C-3A4E-43B9-8732-6C827B462DD5}"/>
              </a:ext>
            </a:extLst>
          </p:cNvPr>
          <p:cNvSpPr/>
          <p:nvPr/>
        </p:nvSpPr>
        <p:spPr>
          <a:xfrm>
            <a:off x="3849324" y="5056978"/>
            <a:ext cx="579278" cy="55699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乗算記号 44">
            <a:extLst>
              <a:ext uri="{FF2B5EF4-FFF2-40B4-BE49-F238E27FC236}">
                <a16:creationId xmlns:a16="http://schemas.microsoft.com/office/drawing/2014/main" id="{4AEA7E0D-FCD1-4C0E-870C-87EDBA7ABE0D}"/>
              </a:ext>
            </a:extLst>
          </p:cNvPr>
          <p:cNvSpPr/>
          <p:nvPr/>
        </p:nvSpPr>
        <p:spPr>
          <a:xfrm>
            <a:off x="3849324" y="5633042"/>
            <a:ext cx="579278" cy="55699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乗算記号 45">
            <a:extLst>
              <a:ext uri="{FF2B5EF4-FFF2-40B4-BE49-F238E27FC236}">
                <a16:creationId xmlns:a16="http://schemas.microsoft.com/office/drawing/2014/main" id="{E196E81F-6A52-46D4-9251-4016E7A4D62E}"/>
              </a:ext>
            </a:extLst>
          </p:cNvPr>
          <p:cNvSpPr/>
          <p:nvPr/>
        </p:nvSpPr>
        <p:spPr>
          <a:xfrm>
            <a:off x="3849324" y="6184370"/>
            <a:ext cx="579278" cy="55699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7" name="Picture 22" descr="泥棒のイラスト">
            <a:extLst>
              <a:ext uri="{FF2B5EF4-FFF2-40B4-BE49-F238E27FC236}">
                <a16:creationId xmlns:a16="http://schemas.microsoft.com/office/drawing/2014/main" id="{13769F4D-842E-40A6-856E-771DD7396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25" y="3356992"/>
            <a:ext cx="761428" cy="76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C55527F-9F42-442B-B7E1-80C72E04FF96}"/>
              </a:ext>
            </a:extLst>
          </p:cNvPr>
          <p:cNvSpPr txBox="1"/>
          <p:nvPr/>
        </p:nvSpPr>
        <p:spPr>
          <a:xfrm>
            <a:off x="1109953" y="364502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犯人</a:t>
            </a:r>
          </a:p>
        </p:txBody>
      </p:sp>
      <p:sp>
        <p:nvSpPr>
          <p:cNvPr id="49" name="矢印: 右 48">
            <a:extLst>
              <a:ext uri="{FF2B5EF4-FFF2-40B4-BE49-F238E27FC236}">
                <a16:creationId xmlns:a16="http://schemas.microsoft.com/office/drawing/2014/main" id="{0A6F2A94-4D61-4D26-88EB-B0FD48276630}"/>
              </a:ext>
            </a:extLst>
          </p:cNvPr>
          <p:cNvSpPr/>
          <p:nvPr/>
        </p:nvSpPr>
        <p:spPr>
          <a:xfrm>
            <a:off x="2204189" y="3584596"/>
            <a:ext cx="288032" cy="3693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4D52B6E5-1091-41C9-AAB1-FFA03D5A9EBE}"/>
              </a:ext>
            </a:extLst>
          </p:cNvPr>
          <p:cNvSpPr/>
          <p:nvPr/>
        </p:nvSpPr>
        <p:spPr>
          <a:xfrm>
            <a:off x="2955271" y="3610025"/>
            <a:ext cx="402057" cy="402057"/>
          </a:xfrm>
          <a:prstGeom prst="ellipse">
            <a:avLst/>
          </a:prstGeom>
          <a:noFill/>
          <a:ln w="177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DC8D917-729C-4699-BAEB-CC63D86F1973}"/>
              </a:ext>
            </a:extLst>
          </p:cNvPr>
          <p:cNvSpPr txBox="1"/>
          <p:nvPr/>
        </p:nvSpPr>
        <p:spPr>
          <a:xfrm>
            <a:off x="5319783" y="2584499"/>
            <a:ext cx="3528392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>
                <a:latin typeface="Meiryo UI" panose="020B0604030504040204" pitchFamily="50" charset="-128"/>
                <a:ea typeface="Meiryo UI" panose="020B0604030504040204" pitchFamily="50" charset="-128"/>
              </a:rPr>
              <a:t>太郎が犯人なら、「次郎と花子がウソをついている」ではない</a:t>
            </a:r>
            <a:endParaRPr kumimoji="1" lang="ja-JP" altLang="en-US" b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E979A17-427B-46D7-ACC0-3165A6E0807A}"/>
              </a:ext>
            </a:extLst>
          </p:cNvPr>
          <p:cNvSpPr txBox="1"/>
          <p:nvPr/>
        </p:nvSpPr>
        <p:spPr>
          <a:xfrm>
            <a:off x="5595539" y="732203"/>
            <a:ext cx="3185487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ならば</a:t>
            </a:r>
            <a:r>
              <a:rPr kumimoji="1"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endParaRPr kumimoji="1"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=&gt;A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じゃないなら、</a:t>
            </a:r>
            <a:r>
              <a:rPr kumimoji="1"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しない（を含む）</a:t>
            </a:r>
            <a:endParaRPr kumimoji="1"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例）</a:t>
            </a:r>
            <a:r>
              <a:rPr kumimoji="1"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天気が良ければ、ジョギングする</a:t>
            </a:r>
            <a:endParaRPr kumimoji="1" lang="en-US" altLang="ja-JP" sz="1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かつ、天気が良くなければ、ジョギングしない</a:t>
            </a:r>
            <a:endParaRPr kumimoji="1"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3" name="Picture 22" descr="泥棒のイラスト">
            <a:extLst>
              <a:ext uri="{FF2B5EF4-FFF2-40B4-BE49-F238E27FC236}">
                <a16:creationId xmlns:a16="http://schemas.microsoft.com/office/drawing/2014/main" id="{F13F0CF0-33E6-41F5-B1D0-787A70ADB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401" y="3328301"/>
            <a:ext cx="761428" cy="76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矢印: 右 53">
            <a:extLst>
              <a:ext uri="{FF2B5EF4-FFF2-40B4-BE49-F238E27FC236}">
                <a16:creationId xmlns:a16="http://schemas.microsoft.com/office/drawing/2014/main" id="{9E1C81DF-385C-45B5-8CAC-577003C3EEFC}"/>
              </a:ext>
            </a:extLst>
          </p:cNvPr>
          <p:cNvSpPr/>
          <p:nvPr/>
        </p:nvSpPr>
        <p:spPr>
          <a:xfrm>
            <a:off x="6377547" y="3530510"/>
            <a:ext cx="288032" cy="3693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5" name="Picture 24" descr="体重計に乗る人のイラスト（男性）">
            <a:extLst>
              <a:ext uri="{FF2B5EF4-FFF2-40B4-BE49-F238E27FC236}">
                <a16:creationId xmlns:a16="http://schemas.microsoft.com/office/drawing/2014/main" id="{3A295FEC-1F5A-4156-9D57-8D6DD658D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579" y="5786902"/>
            <a:ext cx="778568" cy="77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矢印: 右 55">
            <a:extLst>
              <a:ext uri="{FF2B5EF4-FFF2-40B4-BE49-F238E27FC236}">
                <a16:creationId xmlns:a16="http://schemas.microsoft.com/office/drawing/2014/main" id="{A5301651-0370-4DC7-A722-963DCDC8E5AA}"/>
              </a:ext>
            </a:extLst>
          </p:cNvPr>
          <p:cNvSpPr/>
          <p:nvPr/>
        </p:nvSpPr>
        <p:spPr>
          <a:xfrm>
            <a:off x="6377547" y="5991546"/>
            <a:ext cx="288032" cy="3693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DE71B836-5B5E-432B-9722-C327D3B624DA}"/>
              </a:ext>
            </a:extLst>
          </p:cNvPr>
          <p:cNvSpPr/>
          <p:nvPr/>
        </p:nvSpPr>
        <p:spPr>
          <a:xfrm>
            <a:off x="7054400" y="6016948"/>
            <a:ext cx="402057" cy="402057"/>
          </a:xfrm>
          <a:prstGeom prst="ellipse">
            <a:avLst/>
          </a:prstGeom>
          <a:noFill/>
          <a:ln w="177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8" name="Picture 12" descr="怪しむ女性のイラスト">
            <a:extLst>
              <a:ext uri="{FF2B5EF4-FFF2-40B4-BE49-F238E27FC236}">
                <a16:creationId xmlns:a16="http://schemas.microsoft.com/office/drawing/2014/main" id="{AF3D62DB-FA8E-4EF9-83D1-5C0739D4B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199" y="3422156"/>
            <a:ext cx="5143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8" descr="怪しむ男性のイラスト">
            <a:extLst>
              <a:ext uri="{FF2B5EF4-FFF2-40B4-BE49-F238E27FC236}">
                <a16:creationId xmlns:a16="http://schemas.microsoft.com/office/drawing/2014/main" id="{9E186AD3-D7E9-4EE4-A031-B9C703287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804" y="3422156"/>
            <a:ext cx="5143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4" descr="感動する女性のイラスト">
            <a:extLst>
              <a:ext uri="{FF2B5EF4-FFF2-40B4-BE49-F238E27FC236}">
                <a16:creationId xmlns:a16="http://schemas.microsoft.com/office/drawing/2014/main" id="{76D202FB-1BE2-4584-AE21-8B74B50E8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924" y="4109539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6" descr="感動する男性のイラスト">
            <a:extLst>
              <a:ext uri="{FF2B5EF4-FFF2-40B4-BE49-F238E27FC236}">
                <a16:creationId xmlns:a16="http://schemas.microsoft.com/office/drawing/2014/main" id="{7FF7FB2F-68A6-4304-BAA9-A95620593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950" y="4710234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8" descr="怪しむ男性のイラスト">
            <a:extLst>
              <a:ext uri="{FF2B5EF4-FFF2-40B4-BE49-F238E27FC236}">
                <a16:creationId xmlns:a16="http://schemas.microsoft.com/office/drawing/2014/main" id="{16FB7BE6-4A1E-4C4A-8EDE-D0F65CDBA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133" y="4078298"/>
            <a:ext cx="5143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2" descr="怪しむ女性のイラスト">
            <a:extLst>
              <a:ext uri="{FF2B5EF4-FFF2-40B4-BE49-F238E27FC236}">
                <a16:creationId xmlns:a16="http://schemas.microsoft.com/office/drawing/2014/main" id="{8E2ECFCB-4412-4540-BD38-4BD18160B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874" y="4596339"/>
            <a:ext cx="5143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4" descr="感動する女性のイラスト">
            <a:extLst>
              <a:ext uri="{FF2B5EF4-FFF2-40B4-BE49-F238E27FC236}">
                <a16:creationId xmlns:a16="http://schemas.microsoft.com/office/drawing/2014/main" id="{7B26657E-4060-4DB5-899B-87A578192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924" y="5255888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6" descr="感動する男性のイラスト">
            <a:extLst>
              <a:ext uri="{FF2B5EF4-FFF2-40B4-BE49-F238E27FC236}">
                <a16:creationId xmlns:a16="http://schemas.microsoft.com/office/drawing/2014/main" id="{5F4EBFED-5AB8-4645-9EDF-CD2DD3BA8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529" y="5255888"/>
            <a:ext cx="34290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乗算記号 65">
            <a:extLst>
              <a:ext uri="{FF2B5EF4-FFF2-40B4-BE49-F238E27FC236}">
                <a16:creationId xmlns:a16="http://schemas.microsoft.com/office/drawing/2014/main" id="{50783C26-9FB6-48CE-AABD-8D52CF349EEE}"/>
              </a:ext>
            </a:extLst>
          </p:cNvPr>
          <p:cNvSpPr/>
          <p:nvPr/>
        </p:nvSpPr>
        <p:spPr>
          <a:xfrm>
            <a:off x="7975050" y="3408683"/>
            <a:ext cx="579278" cy="55699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楕円 66">
            <a:extLst>
              <a:ext uri="{FF2B5EF4-FFF2-40B4-BE49-F238E27FC236}">
                <a16:creationId xmlns:a16="http://schemas.microsoft.com/office/drawing/2014/main" id="{821F956E-D3F5-4471-A719-39AC95B1DD96}"/>
              </a:ext>
            </a:extLst>
          </p:cNvPr>
          <p:cNvSpPr/>
          <p:nvPr/>
        </p:nvSpPr>
        <p:spPr>
          <a:xfrm>
            <a:off x="8063660" y="4035055"/>
            <a:ext cx="402057" cy="402057"/>
          </a:xfrm>
          <a:prstGeom prst="ellipse">
            <a:avLst/>
          </a:prstGeom>
          <a:noFill/>
          <a:ln w="177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楕円 67">
            <a:extLst>
              <a:ext uri="{FF2B5EF4-FFF2-40B4-BE49-F238E27FC236}">
                <a16:creationId xmlns:a16="http://schemas.microsoft.com/office/drawing/2014/main" id="{52B88A1F-1471-4CCF-8012-7AAD55E8E51D}"/>
              </a:ext>
            </a:extLst>
          </p:cNvPr>
          <p:cNvSpPr/>
          <p:nvPr/>
        </p:nvSpPr>
        <p:spPr>
          <a:xfrm>
            <a:off x="8063659" y="4654168"/>
            <a:ext cx="402057" cy="402057"/>
          </a:xfrm>
          <a:prstGeom prst="ellipse">
            <a:avLst/>
          </a:prstGeom>
          <a:noFill/>
          <a:ln w="177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楕円 68">
            <a:extLst>
              <a:ext uri="{FF2B5EF4-FFF2-40B4-BE49-F238E27FC236}">
                <a16:creationId xmlns:a16="http://schemas.microsoft.com/office/drawing/2014/main" id="{75DCDF3D-9910-43BE-B4B5-F639015D40C8}"/>
              </a:ext>
            </a:extLst>
          </p:cNvPr>
          <p:cNvSpPr/>
          <p:nvPr/>
        </p:nvSpPr>
        <p:spPr>
          <a:xfrm>
            <a:off x="8063659" y="5259191"/>
            <a:ext cx="402057" cy="402057"/>
          </a:xfrm>
          <a:prstGeom prst="ellipse">
            <a:avLst/>
          </a:prstGeom>
          <a:noFill/>
          <a:ln w="177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83DE519-E230-4B04-8FDB-700AF88FFDBB}"/>
              </a:ext>
            </a:extLst>
          </p:cNvPr>
          <p:cNvCxnSpPr/>
          <p:nvPr/>
        </p:nvCxnSpPr>
        <p:spPr>
          <a:xfrm>
            <a:off x="173270" y="2420888"/>
            <a:ext cx="8674905" cy="0"/>
          </a:xfrm>
          <a:prstGeom prst="line">
            <a:avLst/>
          </a:prstGeom>
          <a:ln w="349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963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554</Words>
  <Application>Microsoft Office PowerPoint</Application>
  <PresentationFormat>画面に合わせる (4:3)</PresentationFormat>
  <Paragraphs>203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Meiryo UI</vt:lpstr>
      <vt:lpstr>Arial</vt:lpstr>
      <vt:lpstr>Calibri</vt:lpstr>
      <vt:lpstr>Office テーマ</vt:lpstr>
      <vt:lpstr>小学生ならば、入場できない。</vt:lpstr>
      <vt:lpstr>PowerPoint プレゼンテーション</vt:lpstr>
      <vt:lpstr>窓を壊したのは、太郎か次郎である。</vt:lpstr>
      <vt:lpstr>天気が悪いとき、そしてそのときだけ、車で通学する。</vt:lpstr>
      <vt:lpstr>太郎が犯人ではないならば、次郎は証言していない。</vt:lpstr>
      <vt:lpstr>太郎が犯人ではないなら、次郎と花子がウソをついている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前回（9月27）の質問</dc:title>
  <dc:creator>nakada</dc:creator>
  <cp:lastModifiedBy>toyohisa nakada</cp:lastModifiedBy>
  <cp:revision>236</cp:revision>
  <cp:lastPrinted>2014-04-25T01:35:31Z</cp:lastPrinted>
  <dcterms:created xsi:type="dcterms:W3CDTF">2012-10-01T04:34:20Z</dcterms:created>
  <dcterms:modified xsi:type="dcterms:W3CDTF">2019-10-24T23:18:31Z</dcterms:modified>
</cp:coreProperties>
</file>