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0" r:id="rId3"/>
    <p:sldId id="267" r:id="rId4"/>
    <p:sldId id="268" r:id="rId5"/>
    <p:sldId id="269" r:id="rId6"/>
    <p:sldId id="266" r:id="rId7"/>
  </p:sldIdLst>
  <p:sldSz cx="9144000" cy="6858000" type="screen4x3"/>
  <p:notesSz cx="674211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7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2019/10/18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2800" dirty="0"/>
              <a:t>小学生ではないならば、入場できる。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肯定形の最小命題</a:t>
            </a:r>
            <a:endParaRPr lang="en-US" altLang="ja-JP" dirty="0"/>
          </a:p>
          <a:p>
            <a:pPr lvl="1"/>
            <a:r>
              <a:rPr lang="ja-JP" altLang="en-US"/>
              <a:t>小学生である</a:t>
            </a:r>
            <a:endParaRPr lang="en-US" altLang="ja-JP"/>
          </a:p>
          <a:p>
            <a:pPr lvl="1"/>
            <a:r>
              <a:rPr lang="ja-JP" altLang="en-US"/>
              <a:t>入場できる</a:t>
            </a:r>
            <a:endParaRPr lang="en-US" altLang="ja-JP" dirty="0"/>
          </a:p>
          <a:p>
            <a:r>
              <a:rPr kumimoji="1" lang="ja-JP" altLang="en-US" dirty="0"/>
              <a:t>真理値表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958636"/>
              </p:ext>
            </p:extLst>
          </p:nvPr>
        </p:nvGraphicFramePr>
        <p:xfrm>
          <a:off x="539552" y="3933056"/>
          <a:ext cx="8103264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0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0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6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小学生であ</a:t>
                      </a:r>
                      <a:r>
                        <a:rPr kumimoji="1" lang="ja-JP" altLang="en-US" dirty="0"/>
                        <a:t>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入場できる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小学生ではない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小学生ではないならば、入場できる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1 (0)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70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Documents and Settings\t-nakada\Local Settings\Temporary Internet Files\Content.IE5\KX6V8H2F\MCj04326240000[1].png">
            <a:extLst>
              <a:ext uri="{FF2B5EF4-FFF2-40B4-BE49-F238E27FC236}">
                <a16:creationId xmlns:a16="http://schemas.microsoft.com/office/drawing/2014/main" id="{9BAFD2ED-A94A-4F46-AA08-84E4B72428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255556" y="476672"/>
            <a:ext cx="648072" cy="648072"/>
          </a:xfrm>
          <a:prstGeom prst="rect">
            <a:avLst/>
          </a:prstGeom>
          <a:noFill/>
        </p:spPr>
      </p:pic>
      <p:pic>
        <p:nvPicPr>
          <p:cNvPr id="5" name="Picture 6" descr="C:\Documents and Settings\t-nakada\Local Settings\Temporary Internet Files\Content.IE5\KX6V8H2F\MCj04326240000[1].png">
            <a:extLst>
              <a:ext uri="{FF2B5EF4-FFF2-40B4-BE49-F238E27FC236}">
                <a16:creationId xmlns:a16="http://schemas.microsoft.com/office/drawing/2014/main" id="{EB0DC1C4-2501-4A52-A15E-76A93EAB5E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255556" y="1340768"/>
            <a:ext cx="648072" cy="648072"/>
          </a:xfrm>
          <a:prstGeom prst="rect">
            <a:avLst/>
          </a:prstGeom>
          <a:noFill/>
        </p:spPr>
      </p:pic>
      <p:pic>
        <p:nvPicPr>
          <p:cNvPr id="6" name="Picture 6" descr="C:\Documents and Settings\t-nakada\Local Settings\Temporary Internet Files\Content.IE5\KX6V8H2F\MCj04326240000[1].png">
            <a:extLst>
              <a:ext uri="{FF2B5EF4-FFF2-40B4-BE49-F238E27FC236}">
                <a16:creationId xmlns:a16="http://schemas.microsoft.com/office/drawing/2014/main" id="{FF711C3F-5BE5-4DFC-B5BD-1B5BBBE79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047644" y="476672"/>
            <a:ext cx="648072" cy="648072"/>
          </a:xfrm>
          <a:prstGeom prst="rect">
            <a:avLst/>
          </a:prstGeom>
          <a:noFill/>
        </p:spPr>
      </p:pic>
      <p:pic>
        <p:nvPicPr>
          <p:cNvPr id="7" name="Picture 6" descr="C:\Documents and Settings\t-nakada\Local Settings\Temporary Internet Files\Content.IE5\KX6V8H2F\MCj04326240000[1].png">
            <a:extLst>
              <a:ext uri="{FF2B5EF4-FFF2-40B4-BE49-F238E27FC236}">
                <a16:creationId xmlns:a16="http://schemas.microsoft.com/office/drawing/2014/main" id="{0D7C4422-0A2B-4425-BEF2-292FA257B7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047644" y="1340768"/>
            <a:ext cx="648072" cy="648072"/>
          </a:xfrm>
          <a:prstGeom prst="rect">
            <a:avLst/>
          </a:prstGeom>
          <a:noFill/>
        </p:spPr>
      </p:pic>
      <p:pic>
        <p:nvPicPr>
          <p:cNvPr id="8" name="Picture 5" descr="C:\Documents and Settings\t-nakada\Local Settings\Temporary Internet Files\Content.IE5\KX6V8H2F\MCj04339580000[1].png">
            <a:extLst>
              <a:ext uri="{FF2B5EF4-FFF2-40B4-BE49-F238E27FC236}">
                <a16:creationId xmlns:a16="http://schemas.microsoft.com/office/drawing/2014/main" id="{070F1549-5B7D-499F-8B7F-BBE8C25FFB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260758" y="2708920"/>
            <a:ext cx="648072" cy="648072"/>
          </a:xfrm>
          <a:prstGeom prst="rect">
            <a:avLst/>
          </a:prstGeom>
          <a:noFill/>
        </p:spPr>
      </p:pic>
      <p:pic>
        <p:nvPicPr>
          <p:cNvPr id="10" name="Picture 5" descr="C:\Documents and Settings\t-nakada\Local Settings\Temporary Internet Files\Content.IE5\KX6V8H2F\MCj04339580000[1].png">
            <a:extLst>
              <a:ext uri="{FF2B5EF4-FFF2-40B4-BE49-F238E27FC236}">
                <a16:creationId xmlns:a16="http://schemas.microsoft.com/office/drawing/2014/main" id="{709BF9CA-0919-4F89-85E3-B2A02B2A94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047644" y="2708920"/>
            <a:ext cx="648072" cy="648072"/>
          </a:xfrm>
          <a:prstGeom prst="rect">
            <a:avLst/>
          </a:prstGeom>
          <a:noFill/>
        </p:spPr>
      </p:pic>
      <p:pic>
        <p:nvPicPr>
          <p:cNvPr id="11" name="Picture 3" descr="C:\Documents and Settings\t-nakada\Local Settings\Temporary Internet Files\Content.IE5\OPAJ0XYR\MCj04339510000[1].png">
            <a:extLst>
              <a:ext uri="{FF2B5EF4-FFF2-40B4-BE49-F238E27FC236}">
                <a16:creationId xmlns:a16="http://schemas.microsoft.com/office/drawing/2014/main" id="{75204698-E99C-459F-A49C-5F75A23B8E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1181914" y="4090246"/>
            <a:ext cx="720080" cy="720080"/>
          </a:xfrm>
          <a:prstGeom prst="rect">
            <a:avLst/>
          </a:prstGeom>
          <a:noFill/>
        </p:spPr>
      </p:pic>
      <p:pic>
        <p:nvPicPr>
          <p:cNvPr id="12" name="Picture 3" descr="C:\Documents and Settings\t-nakada\Local Settings\Temporary Internet Files\Content.IE5\OPAJ0XYR\MCj04339510000[1].png">
            <a:extLst>
              <a:ext uri="{FF2B5EF4-FFF2-40B4-BE49-F238E27FC236}">
                <a16:creationId xmlns:a16="http://schemas.microsoft.com/office/drawing/2014/main" id="{542102C5-0F46-4C06-92FD-1BB038173F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1975636" y="4090246"/>
            <a:ext cx="720080" cy="720080"/>
          </a:xfrm>
          <a:prstGeom prst="rect">
            <a:avLst/>
          </a:prstGeom>
          <a:noFill/>
        </p:spPr>
      </p:pic>
      <p:pic>
        <p:nvPicPr>
          <p:cNvPr id="13" name="Picture 6" descr="C:\Documents and Settings\t-nakada\Local Settings\Temporary Internet Files\Content.IE5\S5YRCXMN\MCj04339290000[1].png">
            <a:extLst>
              <a:ext uri="{FF2B5EF4-FFF2-40B4-BE49-F238E27FC236}">
                <a16:creationId xmlns:a16="http://schemas.microsoft.com/office/drawing/2014/main" id="{EDC88E3A-E0EC-4FC3-9E25-7D2E08253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1256931" y="5458398"/>
            <a:ext cx="657798" cy="657798"/>
          </a:xfrm>
          <a:prstGeom prst="rect">
            <a:avLst/>
          </a:prstGeom>
          <a:noFill/>
        </p:spPr>
      </p:pic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F53AA8E-B294-4803-BF80-5B9173EC6DE1}"/>
              </a:ext>
            </a:extLst>
          </p:cNvPr>
          <p:cNvSpPr/>
          <p:nvPr/>
        </p:nvSpPr>
        <p:spPr>
          <a:xfrm>
            <a:off x="971600" y="188640"/>
            <a:ext cx="2088232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37D498E-D901-47EF-A946-58A82DF423FF}"/>
              </a:ext>
            </a:extLst>
          </p:cNvPr>
          <p:cNvSpPr/>
          <p:nvPr/>
        </p:nvSpPr>
        <p:spPr>
          <a:xfrm>
            <a:off x="971600" y="2337181"/>
            <a:ext cx="2088232" cy="13078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F86698C-1545-484B-8696-7B2F5F0E3B47}"/>
              </a:ext>
            </a:extLst>
          </p:cNvPr>
          <p:cNvSpPr/>
          <p:nvPr/>
        </p:nvSpPr>
        <p:spPr>
          <a:xfrm>
            <a:off x="971600" y="3777341"/>
            <a:ext cx="2088232" cy="13078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3F966F8-9280-4F82-B5C6-1669A9F5C9C9}"/>
              </a:ext>
            </a:extLst>
          </p:cNvPr>
          <p:cNvSpPr/>
          <p:nvPr/>
        </p:nvSpPr>
        <p:spPr>
          <a:xfrm>
            <a:off x="971600" y="5217501"/>
            <a:ext cx="2088232" cy="13078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DB229E5-215B-4EEB-84C6-CB1F9A5C404A}"/>
              </a:ext>
            </a:extLst>
          </p:cNvPr>
          <p:cNvSpPr txBox="1"/>
          <p:nvPr/>
        </p:nvSpPr>
        <p:spPr>
          <a:xfrm>
            <a:off x="94437" y="106508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小学生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6F0B749-68F6-4554-A58A-78F7AF43BB7D}"/>
              </a:ext>
            </a:extLst>
          </p:cNvPr>
          <p:cNvSpPr txBox="1"/>
          <p:nvPr/>
        </p:nvSpPr>
        <p:spPr>
          <a:xfrm>
            <a:off x="3566345" y="133971"/>
            <a:ext cx="4620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小学生ではないならば、入場できる。</a:t>
            </a:r>
            <a:endParaRPr kumimoji="1" lang="ja-JP" altLang="en-US" sz="2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26" name="Picture 2" descr="東京ビッグサイトのイラスト">
            <a:extLst>
              <a:ext uri="{FF2B5EF4-FFF2-40B4-BE49-F238E27FC236}">
                <a16:creationId xmlns:a16="http://schemas.microsoft.com/office/drawing/2014/main" id="{F6F5D49D-9DBD-404A-8996-DCC675023B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320" y="2398707"/>
            <a:ext cx="2476189" cy="191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6A73AEEE-EA55-41B4-9D00-2550DFEAB7EA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3059832" y="2991103"/>
            <a:ext cx="2898512" cy="221873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1FFF86B8-41E4-457B-A51F-4AC67E6C24CF}"/>
              </a:ext>
            </a:extLst>
          </p:cNvPr>
          <p:cNvCxnSpPr>
            <a:cxnSpLocks/>
            <a:stCxn id="16" idx="3"/>
          </p:cNvCxnSpPr>
          <p:nvPr/>
        </p:nvCxnSpPr>
        <p:spPr>
          <a:xfrm flipV="1">
            <a:off x="3059832" y="3501009"/>
            <a:ext cx="2898512" cy="930254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C24C6E0B-F3E4-4E38-ACC6-4742D5ADD9E0}"/>
              </a:ext>
            </a:extLst>
          </p:cNvPr>
          <p:cNvCxnSpPr>
            <a:cxnSpLocks/>
            <a:stCxn id="17" idx="3"/>
          </p:cNvCxnSpPr>
          <p:nvPr/>
        </p:nvCxnSpPr>
        <p:spPr>
          <a:xfrm flipV="1">
            <a:off x="3059832" y="3889543"/>
            <a:ext cx="2898512" cy="1981880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乗算記号 30">
            <a:extLst>
              <a:ext uri="{FF2B5EF4-FFF2-40B4-BE49-F238E27FC236}">
                <a16:creationId xmlns:a16="http://schemas.microsoft.com/office/drawing/2014/main" id="{0EBFCA56-6892-492C-BA23-3B6EB807C876}"/>
              </a:ext>
            </a:extLst>
          </p:cNvPr>
          <p:cNvSpPr/>
          <p:nvPr/>
        </p:nvSpPr>
        <p:spPr>
          <a:xfrm>
            <a:off x="3994260" y="1375113"/>
            <a:ext cx="936104" cy="900100"/>
          </a:xfrm>
          <a:prstGeom prst="mathMultiply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楕円 1024">
            <a:extLst>
              <a:ext uri="{FF2B5EF4-FFF2-40B4-BE49-F238E27FC236}">
                <a16:creationId xmlns:a16="http://schemas.microsoft.com/office/drawing/2014/main" id="{6C76F47E-7544-4684-A239-0D3583519FB5}"/>
              </a:ext>
            </a:extLst>
          </p:cNvPr>
          <p:cNvSpPr/>
          <p:nvPr/>
        </p:nvSpPr>
        <p:spPr>
          <a:xfrm>
            <a:off x="3829874" y="2762097"/>
            <a:ext cx="504056" cy="504056"/>
          </a:xfrm>
          <a:prstGeom prst="ellipse">
            <a:avLst/>
          </a:prstGeom>
          <a:noFill/>
          <a:ln w="177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CC85691F-BC38-4300-A288-A1AA1A8BAED2}"/>
              </a:ext>
            </a:extLst>
          </p:cNvPr>
          <p:cNvSpPr/>
          <p:nvPr/>
        </p:nvSpPr>
        <p:spPr>
          <a:xfrm>
            <a:off x="3852969" y="3796812"/>
            <a:ext cx="504056" cy="504056"/>
          </a:xfrm>
          <a:prstGeom prst="ellipse">
            <a:avLst/>
          </a:prstGeom>
          <a:noFill/>
          <a:ln w="177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7AD30634-049F-4E77-A8D0-FA6487D21582}"/>
              </a:ext>
            </a:extLst>
          </p:cNvPr>
          <p:cNvSpPr/>
          <p:nvPr/>
        </p:nvSpPr>
        <p:spPr>
          <a:xfrm>
            <a:off x="3852969" y="4880483"/>
            <a:ext cx="504056" cy="504056"/>
          </a:xfrm>
          <a:prstGeom prst="ellipse">
            <a:avLst/>
          </a:prstGeom>
          <a:noFill/>
          <a:ln w="177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66A843E-0C1A-430E-8205-943D17ACA4E7}"/>
              </a:ext>
            </a:extLst>
          </p:cNvPr>
          <p:cNvSpPr txBox="1"/>
          <p:nvPr/>
        </p:nvSpPr>
        <p:spPr>
          <a:xfrm>
            <a:off x="4930364" y="1259127"/>
            <a:ext cx="3666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>
                <a:solidFill>
                  <a:srgbClr val="FFC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小学生ならば、入場できない</a:t>
            </a:r>
          </a:p>
        </p:txBody>
      </p: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654CA327-CA47-458E-AAA9-6BEBC056D3D3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3059832" y="1196752"/>
            <a:ext cx="2898512" cy="1535513"/>
          </a:xfrm>
          <a:prstGeom prst="straightConnector1">
            <a:avLst/>
          </a:prstGeom>
          <a:ln w="349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B67DE7A3-806E-42B5-BA04-53694735AA11}"/>
              </a:ext>
            </a:extLst>
          </p:cNvPr>
          <p:cNvSpPr txBox="1"/>
          <p:nvPr/>
        </p:nvSpPr>
        <p:spPr>
          <a:xfrm>
            <a:off x="94436" y="282945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中学生</a:t>
            </a:r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0747A1D-76EE-4BFD-BEED-C47A525017BB}"/>
              </a:ext>
            </a:extLst>
          </p:cNvPr>
          <p:cNvSpPr txBox="1"/>
          <p:nvPr/>
        </p:nvSpPr>
        <p:spPr>
          <a:xfrm>
            <a:off x="122693" y="431527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高校生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11E95033-366A-4A05-BB76-D6A3CC4E0DD2}"/>
              </a:ext>
            </a:extLst>
          </p:cNvPr>
          <p:cNvSpPr txBox="1"/>
          <p:nvPr/>
        </p:nvSpPr>
        <p:spPr>
          <a:xfrm>
            <a:off x="122693" y="568675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大学生</a:t>
            </a:r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029" name="表 1028">
            <a:extLst>
              <a:ext uri="{FF2B5EF4-FFF2-40B4-BE49-F238E27FC236}">
                <a16:creationId xmlns:a16="http://schemas.microsoft.com/office/drawing/2014/main" id="{630103BD-65EE-4381-AAB4-81909F153E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1813"/>
              </p:ext>
            </p:extLst>
          </p:nvPr>
        </p:nvGraphicFramePr>
        <p:xfrm>
          <a:off x="5012576" y="4703811"/>
          <a:ext cx="3935676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330">
                  <a:extLst>
                    <a:ext uri="{9D8B030D-6E8A-4147-A177-3AD203B41FA5}">
                      <a16:colId xmlns:a16="http://schemas.microsoft.com/office/drawing/2014/main" val="206666494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409247917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4161332982"/>
                    </a:ext>
                  </a:extLst>
                </a:gridCol>
                <a:gridCol w="1224138">
                  <a:extLst>
                    <a:ext uri="{9D8B030D-6E8A-4147-A177-3AD203B41FA5}">
                      <a16:colId xmlns:a16="http://schemas.microsoft.com/office/drawing/2014/main" val="1177318035"/>
                    </a:ext>
                  </a:extLst>
                </a:gridCol>
              </a:tblGrid>
              <a:tr h="2712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小学生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入場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小学生でないならば、入場できる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3737778"/>
                  </a:ext>
                </a:extLst>
              </a:tr>
              <a:tr h="27125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6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6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60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>
                          <a:solidFill>
                            <a:srgbClr val="FFC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600">
                        <a:solidFill>
                          <a:srgbClr val="FFC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7930202"/>
                  </a:ext>
                </a:extLst>
              </a:tr>
              <a:tr h="27125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6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6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60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>
                          <a:solidFill>
                            <a:srgbClr val="FFC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600">
                        <a:solidFill>
                          <a:srgbClr val="FFC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5044969"/>
                  </a:ext>
                </a:extLst>
              </a:tr>
              <a:tr h="27125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6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6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60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>
                          <a:solidFill>
                            <a:srgbClr val="FFC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600">
                        <a:solidFill>
                          <a:srgbClr val="FFC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2404894"/>
                  </a:ext>
                </a:extLst>
              </a:tr>
              <a:tr h="27125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6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6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60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>
                          <a:solidFill>
                            <a:srgbClr val="FFC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600">
                        <a:solidFill>
                          <a:srgbClr val="FFC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2614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8379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2800" dirty="0"/>
              <a:t>天気が良ければ、ジョギングする。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肯定形の最小命題</a:t>
            </a:r>
            <a:endParaRPr lang="en-US" altLang="ja-JP" dirty="0"/>
          </a:p>
          <a:p>
            <a:pPr lvl="1"/>
            <a:r>
              <a:rPr lang="ja-JP" altLang="en-US"/>
              <a:t>天気が良い。</a:t>
            </a:r>
            <a:endParaRPr lang="en-US" altLang="ja-JP"/>
          </a:p>
          <a:p>
            <a:pPr lvl="1"/>
            <a:r>
              <a:rPr lang="ja-JP" altLang="en-US"/>
              <a:t>ジョギングする。</a:t>
            </a:r>
            <a:endParaRPr lang="en-US" altLang="ja-JP" dirty="0"/>
          </a:p>
          <a:p>
            <a:r>
              <a:rPr kumimoji="1" lang="ja-JP" altLang="en-US" dirty="0"/>
              <a:t>真理値表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019100"/>
              </p:ext>
            </p:extLst>
          </p:nvPr>
        </p:nvGraphicFramePr>
        <p:xfrm>
          <a:off x="1475656" y="3933056"/>
          <a:ext cx="5472607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14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天気が</a:t>
                      </a:r>
                      <a:r>
                        <a:rPr kumimoji="1" lang="ja-JP" altLang="en-US" dirty="0"/>
                        <a:t>良</a:t>
                      </a:r>
                      <a:r>
                        <a:rPr kumimoji="1" lang="ja-JP" altLang="en-US"/>
                        <a:t>い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ジョギングする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天気が良ければ、ジョギングする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1 (0)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43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2800" dirty="0"/>
              <a:t>天気が良くなければ、ジョギングしない。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肯定形の最小命題</a:t>
            </a:r>
            <a:endParaRPr lang="en-US" altLang="ja-JP" dirty="0"/>
          </a:p>
          <a:p>
            <a:pPr lvl="1"/>
            <a:r>
              <a:rPr lang="ja-JP" altLang="en-US"/>
              <a:t>天気が良い。</a:t>
            </a:r>
            <a:endParaRPr lang="en-US" altLang="ja-JP"/>
          </a:p>
          <a:p>
            <a:pPr lvl="1"/>
            <a:r>
              <a:rPr lang="ja-JP" altLang="en-US"/>
              <a:t>ジョギングする。</a:t>
            </a:r>
            <a:endParaRPr lang="en-US" altLang="ja-JP" dirty="0"/>
          </a:p>
          <a:p>
            <a:r>
              <a:rPr kumimoji="1" lang="ja-JP" altLang="en-US" dirty="0"/>
              <a:t>真理値表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027678"/>
              </p:ext>
            </p:extLst>
          </p:nvPr>
        </p:nvGraphicFramePr>
        <p:xfrm>
          <a:off x="457200" y="3933056"/>
          <a:ext cx="8229598" cy="239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19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1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52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52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52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天気が</a:t>
                      </a:r>
                      <a:r>
                        <a:rPr kumimoji="1" lang="ja-JP" altLang="en-US" dirty="0"/>
                        <a:t>良</a:t>
                      </a:r>
                      <a:r>
                        <a:rPr kumimoji="1" lang="ja-JP" altLang="en-US"/>
                        <a:t>い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ジョギングする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天気が良くない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ジョギングしない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天気が良くなければ、ジョギングしない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1</a:t>
                      </a:r>
                      <a:r>
                        <a:rPr kumimoji="1" lang="ja-JP" altLang="en-US"/>
                        <a:t> </a:t>
                      </a:r>
                      <a:r>
                        <a:rPr kumimoji="1" lang="en-US" altLang="ja-JP"/>
                        <a:t>(0)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583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2800"/>
              <a:t>試験</a:t>
            </a:r>
            <a:r>
              <a:rPr kumimoji="1" lang="ja-JP" altLang="en-US" sz="2800" dirty="0"/>
              <a:t>の</a:t>
            </a:r>
            <a:r>
              <a:rPr kumimoji="1" lang="ja-JP" altLang="en-US" sz="2800"/>
              <a:t>点数が</a:t>
            </a:r>
            <a:r>
              <a:rPr lang="en-US" altLang="ja-JP" sz="2800" dirty="0"/>
              <a:t>9</a:t>
            </a:r>
            <a:r>
              <a:rPr kumimoji="1" lang="en-US" altLang="ja-JP" sz="2800"/>
              <a:t>0</a:t>
            </a:r>
            <a:r>
              <a:rPr kumimoji="1" lang="ja-JP" altLang="en-US" sz="2800"/>
              <a:t>点以上である、そしてそのときだけ、成績は</a:t>
            </a:r>
            <a:r>
              <a:rPr lang="en-US" altLang="ja-JP" sz="2800" dirty="0"/>
              <a:t>S</a:t>
            </a:r>
            <a:r>
              <a:rPr kumimoji="1" lang="ja-JP" altLang="en-US" sz="2800"/>
              <a:t>で</a:t>
            </a:r>
            <a:r>
              <a:rPr kumimoji="1" lang="ja-JP" altLang="en-US" sz="2800" dirty="0"/>
              <a:t>ある。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肯定形の最小命題</a:t>
            </a:r>
            <a:endParaRPr lang="en-US" altLang="ja-JP"/>
          </a:p>
          <a:p>
            <a:pPr lvl="1"/>
            <a:r>
              <a:rPr lang="ja-JP" altLang="en-US"/>
              <a:t>試験の点数が</a:t>
            </a:r>
            <a:r>
              <a:rPr lang="en-US" altLang="ja-JP"/>
              <a:t>90</a:t>
            </a:r>
            <a:r>
              <a:rPr lang="ja-JP" altLang="en-US"/>
              <a:t>点以上である</a:t>
            </a:r>
            <a:endParaRPr lang="en-US" altLang="ja-JP"/>
          </a:p>
          <a:p>
            <a:pPr lvl="1"/>
            <a:r>
              <a:rPr lang="ja-JP" altLang="en-US"/>
              <a:t>成績は</a:t>
            </a:r>
            <a:r>
              <a:rPr lang="en-US" altLang="ja-JP"/>
              <a:t>S</a:t>
            </a:r>
            <a:r>
              <a:rPr lang="ja-JP" altLang="en-US"/>
              <a:t>である</a:t>
            </a:r>
            <a:endParaRPr lang="en-US" altLang="ja-JP" dirty="0"/>
          </a:p>
          <a:p>
            <a:r>
              <a:rPr kumimoji="1" lang="ja-JP" altLang="en-US"/>
              <a:t>真理値表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709171"/>
              </p:ext>
            </p:extLst>
          </p:nvPr>
        </p:nvGraphicFramePr>
        <p:xfrm>
          <a:off x="1007603" y="3914572"/>
          <a:ext cx="7128794" cy="239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2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4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試験の点数が</a:t>
                      </a:r>
                      <a:r>
                        <a:rPr kumimoji="1" lang="en-US" altLang="ja-JP"/>
                        <a:t>90</a:t>
                      </a:r>
                      <a:r>
                        <a:rPr kumimoji="1" lang="ja-JP" altLang="en-US"/>
                        <a:t>点以上である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成績は</a:t>
                      </a:r>
                      <a:r>
                        <a:rPr kumimoji="1" lang="en-US" altLang="ja-JP"/>
                        <a:t>S</a:t>
                      </a:r>
                      <a:r>
                        <a:rPr kumimoji="1" lang="ja-JP" altLang="en-US"/>
                        <a:t>である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試験の点数が</a:t>
                      </a:r>
                      <a:r>
                        <a:rPr kumimoji="1" lang="en-US" altLang="ja-JP"/>
                        <a:t>90</a:t>
                      </a:r>
                      <a:r>
                        <a:rPr kumimoji="1" lang="ja-JP" altLang="en-US"/>
                        <a:t>点以上である、そしてそのときだけ、成績は</a:t>
                      </a:r>
                      <a:r>
                        <a:rPr kumimoji="1" lang="en-US" altLang="ja-JP"/>
                        <a:t>S</a:t>
                      </a:r>
                      <a:r>
                        <a:rPr kumimoji="1" lang="ja-JP" altLang="en-US"/>
                        <a:t>である。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15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ja-JP" altLang="en-US" sz="2000" dirty="0"/>
              <a:t>天気</a:t>
            </a:r>
            <a:r>
              <a:rPr lang="ja-JP" altLang="en-US" sz="2000"/>
              <a:t>が良いとき、そしてそのときだけ、電車</a:t>
            </a:r>
            <a:r>
              <a:rPr lang="ja-JP" altLang="en-US" sz="2000" dirty="0"/>
              <a:t>とバスは主婦が多い。</a:t>
            </a:r>
            <a:endParaRPr kumimoji="1" lang="ja-JP" altLang="en-US" sz="2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ja-JP" altLang="en-US" sz="2400"/>
              <a:t>肯定形の最小命題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天気が良い</a:t>
            </a:r>
            <a:endParaRPr lang="en-US" altLang="ja-JP" sz="20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電車は主婦が多い</a:t>
            </a:r>
            <a:endParaRPr lang="en-US" altLang="ja-JP" sz="20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バスは主婦が多い</a:t>
            </a:r>
            <a:endParaRPr lang="en-US" altLang="ja-JP" sz="20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真理値表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342741"/>
              </p:ext>
            </p:extLst>
          </p:nvPr>
        </p:nvGraphicFramePr>
        <p:xfrm>
          <a:off x="2411760" y="2996952"/>
          <a:ext cx="6131023" cy="369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8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8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80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84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84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天気が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良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い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電車は主婦が多い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バスは主婦が多い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電車とバスは主婦が多い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天気が良いとき、そしてその時だけ、電車とバスは主婦が多い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165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409</Words>
  <Application>Microsoft Office PowerPoint</Application>
  <PresentationFormat>画面に合わせる (4:3)</PresentationFormat>
  <Paragraphs>172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Meiryo UI</vt:lpstr>
      <vt:lpstr>Arial</vt:lpstr>
      <vt:lpstr>Calibri</vt:lpstr>
      <vt:lpstr>Office テーマ</vt:lpstr>
      <vt:lpstr>小学生ではないならば、入場できる。</vt:lpstr>
      <vt:lpstr>PowerPoint プレゼンテーション</vt:lpstr>
      <vt:lpstr>天気が良ければ、ジョギングする。</vt:lpstr>
      <vt:lpstr>天気が良くなければ、ジョギングしない。</vt:lpstr>
      <vt:lpstr>試験の点数が90点以上である、そしてそのときだけ、成績はSである。</vt:lpstr>
      <vt:lpstr>天気が良いとき、そしてそのときだけ、電車とバスは主婦が多い。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前回（9月27）の質問</dc:title>
  <dc:creator>nakada</dc:creator>
  <cp:lastModifiedBy>toyohisa nakada</cp:lastModifiedBy>
  <cp:revision>187</cp:revision>
  <cp:lastPrinted>2014-04-25T01:35:31Z</cp:lastPrinted>
  <dcterms:created xsi:type="dcterms:W3CDTF">2012-10-01T04:34:20Z</dcterms:created>
  <dcterms:modified xsi:type="dcterms:W3CDTF">2019-10-18T02:38:01Z</dcterms:modified>
</cp:coreProperties>
</file>