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9" r:id="rId4"/>
    <p:sldId id="262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明日は雨が降らない。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命題</a:t>
            </a:r>
            <a:endParaRPr lang="en-US" altLang="ja-JP"/>
          </a:p>
          <a:p>
            <a:pPr lvl="1"/>
            <a:r>
              <a:rPr lang="ja-JP" altLang="en-US"/>
              <a:t>明日は雨が降る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764361"/>
              </p:ext>
            </p:extLst>
          </p:nvPr>
        </p:nvGraphicFramePr>
        <p:xfrm>
          <a:off x="2328428" y="3933056"/>
          <a:ext cx="4691844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明日は雨が</a:t>
                      </a:r>
                      <a:r>
                        <a:rPr kumimoji="1" lang="ja-JP" altLang="en-US" dirty="0"/>
                        <a:t>降</a:t>
                      </a:r>
                      <a:r>
                        <a:rPr kumimoji="1" lang="ja-JP" altLang="en-US"/>
                        <a:t>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明日は雨が降らない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天気が良いのに</a:t>
            </a:r>
            <a:r>
              <a:rPr lang="ja-JP" altLang="en-US" dirty="0"/>
              <a:t>、人出が少ない。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命題</a:t>
            </a:r>
            <a:endParaRPr lang="en-US" altLang="ja-JP"/>
          </a:p>
          <a:p>
            <a:pPr lvl="1"/>
            <a:r>
              <a:rPr lang="ja-JP" altLang="en-US"/>
              <a:t>天気が良い</a:t>
            </a:r>
            <a:endParaRPr lang="en-US" altLang="ja-JP"/>
          </a:p>
          <a:p>
            <a:pPr lvl="1"/>
            <a:r>
              <a:rPr lang="ja-JP" altLang="en-US"/>
              <a:t>人出が少ない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2941"/>
              </p:ext>
            </p:extLst>
          </p:nvPr>
        </p:nvGraphicFramePr>
        <p:xfrm>
          <a:off x="827584" y="3933056"/>
          <a:ext cx="7416823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8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</a:t>
                      </a:r>
                      <a:r>
                        <a:rPr kumimoji="1" lang="ja-JP" altLang="en-US" dirty="0"/>
                        <a:t>良</a:t>
                      </a:r>
                      <a:r>
                        <a:rPr kumimoji="1" lang="ja-JP" altLang="en-US"/>
                        <a:t>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人出が少ない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天気が良いのに、人出が少ない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7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吹き出し 4"/>
          <p:cNvSpPr/>
          <p:nvPr/>
        </p:nvSpPr>
        <p:spPr>
          <a:xfrm>
            <a:off x="179512" y="160775"/>
            <a:ext cx="3744416" cy="1188132"/>
          </a:xfrm>
          <a:prstGeom prst="wedgeRoundRectCallout">
            <a:avLst>
              <a:gd name="adj1" fmla="val 48"/>
              <a:gd name="adj2" fmla="val 903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　天気が良いのに、人出が少ない。</a:t>
            </a:r>
            <a:endParaRPr lang="en-US" altLang="ja-JP" dirty="0"/>
          </a:p>
        </p:txBody>
      </p:sp>
      <p:pic>
        <p:nvPicPr>
          <p:cNvPr id="7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1586165"/>
            <a:ext cx="1214446" cy="1214446"/>
          </a:xfrm>
          <a:prstGeom prst="rect">
            <a:avLst/>
          </a:prstGeom>
          <a:noFill/>
        </p:spPr>
      </p:pic>
      <p:pic>
        <p:nvPicPr>
          <p:cNvPr id="1026" name="Picture 2" descr="C:\Users\nakada\AppData\Local\Microsoft\Windows\Temporary Internet Files\Content.IE5\0OEL2NGA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063" y="192570"/>
            <a:ext cx="1076511" cy="107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020" y="232877"/>
            <a:ext cx="109437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akada\AppData\Local\Microsoft\Windows\Temporary Internet Files\Content.IE5\9O5ACF8F\MP900411828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9"/>
          <a:stretch/>
        </p:blipFill>
        <p:spPr bwMode="auto">
          <a:xfrm>
            <a:off x="7155020" y="1773137"/>
            <a:ext cx="1310242" cy="118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akada\AppData\Local\Microsoft\Windows\Temporary Internet Files\Content.IE5\0OEL2NGA\MP90043340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54" y="1906613"/>
            <a:ext cx="1264397" cy="84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576542" y="5461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天気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36096" y="1269081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天気が良い。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41664" y="1270851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天気が良くない。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76541" y="21430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人出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92080" y="2852936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人出が少ない。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1664" y="2926714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人出が少なくない。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23528" y="3876011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329352" y="3876011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2" descr="C:\Users\nakada\AppData\Local\Microsoft\Windows\Temporary Internet Files\Content.IE5\0OEL2NGA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87" y="4160171"/>
            <a:ext cx="788288" cy="7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nakada\AppData\Local\Microsoft\Windows\Temporary Internet Files\Content.IE5\0OEL2NGA\MP90043340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41" y="5411433"/>
            <a:ext cx="1023580" cy="68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角丸四角形 33"/>
          <p:cNvSpPr/>
          <p:nvPr/>
        </p:nvSpPr>
        <p:spPr>
          <a:xfrm>
            <a:off x="4345576" y="3876009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Picture 3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559" y="4122361"/>
            <a:ext cx="844151" cy="8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C:\Users\nakada\AppData\Local\Microsoft\Windows\Temporary Internet Files\Content.IE5\0OEL2NGA\MP90043340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315" y="5425382"/>
            <a:ext cx="1002639" cy="66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角丸四角形 38"/>
          <p:cNvSpPr/>
          <p:nvPr/>
        </p:nvSpPr>
        <p:spPr>
          <a:xfrm>
            <a:off x="6372200" y="3867324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Picture 3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65" y="4113676"/>
            <a:ext cx="852401" cy="89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グループ化 13"/>
          <p:cNvGrpSpPr/>
          <p:nvPr/>
        </p:nvGrpSpPr>
        <p:grpSpPr>
          <a:xfrm>
            <a:off x="969055" y="3577006"/>
            <a:ext cx="500066" cy="500066"/>
            <a:chOff x="6643702" y="4786322"/>
            <a:chExt cx="500066" cy="500066"/>
          </a:xfrm>
        </p:grpSpPr>
        <p:sp>
          <p:nvSpPr>
            <p:cNvPr id="15" name="円/楕円 14"/>
            <p:cNvSpPr/>
            <p:nvPr/>
          </p:nvSpPr>
          <p:spPr>
            <a:xfrm>
              <a:off x="6643702" y="4786322"/>
              <a:ext cx="50006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6755621" y="4898241"/>
              <a:ext cx="276228" cy="2762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乗算記号 20"/>
          <p:cNvSpPr/>
          <p:nvPr/>
        </p:nvSpPr>
        <p:spPr>
          <a:xfrm>
            <a:off x="2902737" y="3497018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乗算記号 42"/>
          <p:cNvSpPr/>
          <p:nvPr/>
        </p:nvSpPr>
        <p:spPr>
          <a:xfrm>
            <a:off x="4876288" y="3497018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乗算記号 43"/>
          <p:cNvSpPr/>
          <p:nvPr/>
        </p:nvSpPr>
        <p:spPr>
          <a:xfrm>
            <a:off x="6935857" y="3480699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9685" y="485866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天気が良い。</a:t>
            </a:r>
            <a:endParaRPr kumimoji="1" lang="ja-JP" altLang="en-US" dirty="0"/>
          </a:p>
        </p:txBody>
      </p:sp>
      <p:pic>
        <p:nvPicPr>
          <p:cNvPr id="36" name="Picture 2" descr="C:\Users\nakada\AppData\Local\Microsoft\Windows\Temporary Internet Files\Content.IE5\0OEL2NGA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142" y="4056234"/>
            <a:ext cx="788288" cy="78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/>
          <p:cNvSpPr txBox="1"/>
          <p:nvPr/>
        </p:nvSpPr>
        <p:spPr>
          <a:xfrm>
            <a:off x="2557340" y="482639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天気が良い。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5490" y="608158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人出が少ない。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82613" y="6126673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人出が少なくない。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08493" y="6051884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人出が少ない。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15192" y="6096973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人出が少なくない。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40365" y="4885870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天気が良くない。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17596" y="4826396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天気が良くない。</a:t>
            </a:r>
            <a:endParaRPr kumimoji="1" lang="ja-JP" altLang="en-US" dirty="0"/>
          </a:p>
        </p:txBody>
      </p:sp>
      <p:pic>
        <p:nvPicPr>
          <p:cNvPr id="51" name="Picture 4" descr="C:\Users\nakada\AppData\Local\Microsoft\Windows\Temporary Internet Files\Content.IE5\9O5ACF8F\MP900411828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9"/>
          <a:stretch/>
        </p:blipFill>
        <p:spPr bwMode="auto">
          <a:xfrm>
            <a:off x="2834557" y="5301208"/>
            <a:ext cx="925457" cy="83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C:\Users\nakada\AppData\Local\Microsoft\Windows\Temporary Internet Files\Content.IE5\9O5ACF8F\MP900411828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9"/>
          <a:stretch/>
        </p:blipFill>
        <p:spPr bwMode="auto">
          <a:xfrm>
            <a:off x="6862299" y="5301208"/>
            <a:ext cx="925457" cy="83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  <p:bldP spid="26" grpId="0"/>
      <p:bldP spid="27" grpId="0"/>
      <p:bldP spid="18" grpId="0" animBg="1"/>
      <p:bldP spid="29" grpId="0" animBg="1"/>
      <p:bldP spid="34" grpId="0" animBg="1"/>
      <p:bldP spid="39" grpId="0" animBg="1"/>
      <p:bldP spid="21" grpId="0" animBg="1"/>
      <p:bldP spid="43" grpId="0" animBg="1"/>
      <p:bldP spid="44" grpId="0" animBg="1"/>
      <p:bldP spid="35" grpId="0"/>
      <p:bldP spid="41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 dirty="0"/>
              <a:t>太郎か次郎がジャズ好きである、ということはない。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命題</a:t>
            </a:r>
            <a:endParaRPr lang="en-US" altLang="ja-JP"/>
          </a:p>
          <a:p>
            <a:pPr lvl="1"/>
            <a:r>
              <a:rPr lang="ja-JP" altLang="en-US"/>
              <a:t>太郎はジャズ好き</a:t>
            </a:r>
            <a:endParaRPr lang="en-US" altLang="ja-JP"/>
          </a:p>
          <a:p>
            <a:pPr lvl="1"/>
            <a:r>
              <a:rPr lang="ja-JP" altLang="en-US"/>
              <a:t>次郎はジャズ好き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75336"/>
              </p:ext>
            </p:extLst>
          </p:nvPr>
        </p:nvGraphicFramePr>
        <p:xfrm>
          <a:off x="755576" y="3933056"/>
          <a:ext cx="7848872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4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9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太郎はジャズ</a:t>
                      </a:r>
                      <a:r>
                        <a:rPr kumimoji="1" lang="ja-JP" altLang="en-US" dirty="0"/>
                        <a:t>好</a:t>
                      </a:r>
                      <a:r>
                        <a:rPr kumimoji="1" lang="ja-JP" altLang="en-US"/>
                        <a:t>き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次郎はジャズ好き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太郎か次郎がジャズ好き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太郎か次郎がジャズ好きである、ということはない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 (1)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2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79512" y="160775"/>
            <a:ext cx="3600400" cy="1188132"/>
          </a:xfrm>
          <a:prstGeom prst="wedgeRoundRectCallout">
            <a:avLst>
              <a:gd name="adj1" fmla="val 48"/>
              <a:gd name="adj2" fmla="val 903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太郎か次郎がジャズ好きである、ということはない。</a:t>
            </a:r>
            <a:endParaRPr lang="en-US" altLang="ja-JP" dirty="0"/>
          </a:p>
        </p:txBody>
      </p:sp>
      <p:pic>
        <p:nvPicPr>
          <p:cNvPr id="5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1586165"/>
            <a:ext cx="1214446" cy="1214446"/>
          </a:xfrm>
          <a:prstGeom prst="rect">
            <a:avLst/>
          </a:prstGeom>
          <a:noFill/>
        </p:spPr>
      </p:pic>
      <p:pic>
        <p:nvPicPr>
          <p:cNvPr id="2050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768" y="1427922"/>
            <a:ext cx="1152128" cy="118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ローチャート : 結合子 5"/>
          <p:cNvSpPr/>
          <p:nvPr/>
        </p:nvSpPr>
        <p:spPr>
          <a:xfrm>
            <a:off x="6585249" y="1004432"/>
            <a:ext cx="319133" cy="344475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928" y="1348907"/>
            <a:ext cx="1152128" cy="118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乗算記号 6"/>
          <p:cNvSpPr/>
          <p:nvPr/>
        </p:nvSpPr>
        <p:spPr>
          <a:xfrm>
            <a:off x="8018344" y="844489"/>
            <a:ext cx="566936" cy="605881"/>
          </a:xfrm>
          <a:prstGeom prst="mathMultiply">
            <a:avLst>
              <a:gd name="adj1" fmla="val 119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0555" y="460066"/>
            <a:ext cx="986654" cy="986654"/>
          </a:xfrm>
          <a:prstGeom prst="rect">
            <a:avLst/>
          </a:prstGeom>
          <a:noFill/>
        </p:spPr>
      </p:pic>
      <p:pic>
        <p:nvPicPr>
          <p:cNvPr id="13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9970" y="2108483"/>
            <a:ext cx="947239" cy="947239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4865402" y="14127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太郎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0032" y="30289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次郎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75657" y="2626848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ジャズが好き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00267" y="2532033"/>
            <a:ext cx="1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ジャズが好きではない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23528" y="3876011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2329352" y="3876011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4345576" y="3876009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6372200" y="3867324"/>
            <a:ext cx="1872208" cy="27213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21088"/>
            <a:ext cx="792088" cy="792088"/>
          </a:xfrm>
          <a:prstGeom prst="rect">
            <a:avLst/>
          </a:prstGeom>
          <a:noFill/>
        </p:spPr>
      </p:pic>
      <p:pic>
        <p:nvPicPr>
          <p:cNvPr id="31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330" y="5372010"/>
            <a:ext cx="793294" cy="793294"/>
          </a:xfrm>
          <a:prstGeom prst="rect">
            <a:avLst/>
          </a:prstGeom>
          <a:noFill/>
        </p:spPr>
      </p:pic>
      <p:pic>
        <p:nvPicPr>
          <p:cNvPr id="32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332" y="4473116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フローチャート : 結合子 32"/>
          <p:cNvSpPr/>
          <p:nvPr/>
        </p:nvSpPr>
        <p:spPr>
          <a:xfrm>
            <a:off x="1428935" y="4092637"/>
            <a:ext cx="319133" cy="344475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169" y="5725508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フローチャート : 結合子 34"/>
          <p:cNvSpPr/>
          <p:nvPr/>
        </p:nvSpPr>
        <p:spPr>
          <a:xfrm>
            <a:off x="1438772" y="5345029"/>
            <a:ext cx="319133" cy="344475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2966" y="4221088"/>
            <a:ext cx="792088" cy="792088"/>
          </a:xfrm>
          <a:prstGeom prst="rect">
            <a:avLst/>
          </a:prstGeom>
          <a:noFill/>
        </p:spPr>
      </p:pic>
      <p:pic>
        <p:nvPicPr>
          <p:cNvPr id="37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5372010"/>
            <a:ext cx="793294" cy="793294"/>
          </a:xfrm>
          <a:prstGeom prst="rect">
            <a:avLst/>
          </a:prstGeom>
          <a:noFill/>
        </p:spPr>
      </p:pic>
      <p:pic>
        <p:nvPicPr>
          <p:cNvPr id="38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65367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01" y="5717759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フローチャート : 結合子 39"/>
          <p:cNvSpPr/>
          <p:nvPr/>
        </p:nvSpPr>
        <p:spPr>
          <a:xfrm>
            <a:off x="3484304" y="5337280"/>
            <a:ext cx="319133" cy="344475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乗算記号 40"/>
          <p:cNvSpPr/>
          <p:nvPr/>
        </p:nvSpPr>
        <p:spPr>
          <a:xfrm>
            <a:off x="3347864" y="3975247"/>
            <a:ext cx="566936" cy="605881"/>
          </a:xfrm>
          <a:prstGeom prst="mathMultiply">
            <a:avLst>
              <a:gd name="adj1" fmla="val 119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1363" y="4250905"/>
            <a:ext cx="792088" cy="792088"/>
          </a:xfrm>
          <a:prstGeom prst="rect">
            <a:avLst/>
          </a:prstGeom>
          <a:noFill/>
        </p:spPr>
      </p:pic>
      <p:pic>
        <p:nvPicPr>
          <p:cNvPr id="43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0157" y="5401827"/>
            <a:ext cx="793294" cy="793294"/>
          </a:xfrm>
          <a:prstGeom prst="rect">
            <a:avLst/>
          </a:prstGeom>
          <a:noFill/>
        </p:spPr>
      </p:pic>
      <p:pic>
        <p:nvPicPr>
          <p:cNvPr id="44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261" y="4495184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8" y="5747576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乗算記号 46"/>
          <p:cNvSpPr/>
          <p:nvPr/>
        </p:nvSpPr>
        <p:spPr>
          <a:xfrm>
            <a:off x="5440661" y="5271391"/>
            <a:ext cx="566936" cy="605881"/>
          </a:xfrm>
          <a:prstGeom prst="mathMultiply">
            <a:avLst>
              <a:gd name="adj1" fmla="val 119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587" y="4250905"/>
            <a:ext cx="792088" cy="792088"/>
          </a:xfrm>
          <a:prstGeom prst="rect">
            <a:avLst/>
          </a:prstGeom>
          <a:noFill/>
        </p:spPr>
      </p:pic>
      <p:pic>
        <p:nvPicPr>
          <p:cNvPr id="49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6381" y="5401827"/>
            <a:ext cx="793294" cy="793294"/>
          </a:xfrm>
          <a:prstGeom prst="rect">
            <a:avLst/>
          </a:prstGeom>
          <a:noFill/>
        </p:spPr>
      </p:pic>
      <p:pic>
        <p:nvPicPr>
          <p:cNvPr id="50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485" y="4495184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nakada\AppData\Local\Microsoft\Windows\Temporary Internet Files\Content.IE5\9O5ACF8F\MC9002122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2" y="5747576"/>
            <a:ext cx="576062" cy="59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乗算記号 54"/>
          <p:cNvSpPr/>
          <p:nvPr/>
        </p:nvSpPr>
        <p:spPr>
          <a:xfrm>
            <a:off x="7442485" y="3994509"/>
            <a:ext cx="566936" cy="605881"/>
          </a:xfrm>
          <a:prstGeom prst="mathMultiply">
            <a:avLst>
              <a:gd name="adj1" fmla="val 119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乗算記号 55"/>
          <p:cNvSpPr/>
          <p:nvPr/>
        </p:nvSpPr>
        <p:spPr>
          <a:xfrm>
            <a:off x="7433901" y="5271391"/>
            <a:ext cx="566936" cy="605881"/>
          </a:xfrm>
          <a:prstGeom prst="mathMultiply">
            <a:avLst>
              <a:gd name="adj1" fmla="val 119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 : 結合子 56"/>
          <p:cNvSpPr/>
          <p:nvPr/>
        </p:nvSpPr>
        <p:spPr>
          <a:xfrm>
            <a:off x="5508104" y="4092637"/>
            <a:ext cx="319133" cy="344475"/>
          </a:xfrm>
          <a:prstGeom prst="flowChartConnector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8" name="グループ化 57"/>
          <p:cNvGrpSpPr/>
          <p:nvPr/>
        </p:nvGrpSpPr>
        <p:grpSpPr>
          <a:xfrm>
            <a:off x="7058271" y="3549049"/>
            <a:ext cx="500066" cy="500066"/>
            <a:chOff x="6643702" y="4786322"/>
            <a:chExt cx="500066" cy="500066"/>
          </a:xfrm>
        </p:grpSpPr>
        <p:sp>
          <p:nvSpPr>
            <p:cNvPr id="59" name="円/楕円 58"/>
            <p:cNvSpPr/>
            <p:nvPr/>
          </p:nvSpPr>
          <p:spPr>
            <a:xfrm>
              <a:off x="6643702" y="4786322"/>
              <a:ext cx="50006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6755621" y="4898241"/>
              <a:ext cx="276228" cy="2762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乗算記号 60"/>
          <p:cNvSpPr/>
          <p:nvPr/>
        </p:nvSpPr>
        <p:spPr>
          <a:xfrm>
            <a:off x="757906" y="3516289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乗算記号 61"/>
          <p:cNvSpPr/>
          <p:nvPr/>
        </p:nvSpPr>
        <p:spPr>
          <a:xfrm>
            <a:off x="2961844" y="3473051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乗算記号 62"/>
          <p:cNvSpPr/>
          <p:nvPr/>
        </p:nvSpPr>
        <p:spPr>
          <a:xfrm>
            <a:off x="4940716" y="3480699"/>
            <a:ext cx="607223" cy="652062"/>
          </a:xfrm>
          <a:prstGeom prst="mathMultiply">
            <a:avLst>
              <a:gd name="adj1" fmla="val 1466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8FCBB5E-1812-47AB-AE1F-445BAFBC976F}"/>
              </a:ext>
            </a:extLst>
          </p:cNvPr>
          <p:cNvGrpSpPr/>
          <p:nvPr/>
        </p:nvGrpSpPr>
        <p:grpSpPr>
          <a:xfrm>
            <a:off x="1299441" y="3567371"/>
            <a:ext cx="500066" cy="500066"/>
            <a:chOff x="6643702" y="4786322"/>
            <a:chExt cx="500066" cy="500066"/>
          </a:xfrm>
        </p:grpSpPr>
        <p:sp>
          <p:nvSpPr>
            <p:cNvPr id="54" name="円/楕円 58">
              <a:extLst>
                <a:ext uri="{FF2B5EF4-FFF2-40B4-BE49-F238E27FC236}">
                  <a16:creationId xmlns:a16="http://schemas.microsoft.com/office/drawing/2014/main" id="{99A89E56-590E-4C12-A87E-8678386BAE8D}"/>
                </a:ext>
              </a:extLst>
            </p:cNvPr>
            <p:cNvSpPr/>
            <p:nvPr/>
          </p:nvSpPr>
          <p:spPr>
            <a:xfrm>
              <a:off x="6643702" y="4786322"/>
              <a:ext cx="50006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59">
              <a:extLst>
                <a:ext uri="{FF2B5EF4-FFF2-40B4-BE49-F238E27FC236}">
                  <a16:creationId xmlns:a16="http://schemas.microsoft.com/office/drawing/2014/main" id="{5C0865A7-BCE3-4DD2-AE75-72D63D640913}"/>
                </a:ext>
              </a:extLst>
            </p:cNvPr>
            <p:cNvSpPr/>
            <p:nvPr/>
          </p:nvSpPr>
          <p:spPr>
            <a:xfrm>
              <a:off x="6755621" y="4898241"/>
              <a:ext cx="276228" cy="2762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96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5" grpId="0"/>
      <p:bldP spid="16" grpId="0"/>
      <p:bldP spid="17" grpId="0"/>
      <p:bldP spid="18" grpId="0" animBg="1"/>
      <p:bldP spid="19" grpId="0" animBg="1"/>
      <p:bldP spid="24" grpId="0" animBg="1"/>
      <p:bldP spid="27" grpId="0" animBg="1"/>
      <p:bldP spid="33" grpId="0" animBg="1"/>
      <p:bldP spid="35" grpId="0" animBg="1"/>
      <p:bldP spid="40" grpId="0" animBg="1"/>
      <p:bldP spid="41" grpId="0" animBg="1"/>
      <p:bldP spid="47" grpId="0" animBg="1"/>
      <p:bldP spid="55" grpId="0" animBg="1"/>
      <p:bldP spid="56" grpId="0" animBg="1"/>
      <p:bldP spid="57" grpId="0" animBg="1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dirty="0"/>
              <a:t>胃の調子は悪くないが、腸の調子は悪い。</a:t>
            </a:r>
            <a:endParaRPr kumimoji="1" lang="ja-JP" altLang="en-US" sz="3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命題</a:t>
            </a:r>
            <a:endParaRPr lang="en-US" altLang="ja-JP"/>
          </a:p>
          <a:p>
            <a:pPr lvl="1"/>
            <a:r>
              <a:rPr lang="ja-JP" altLang="en-US"/>
              <a:t>胃</a:t>
            </a:r>
            <a:r>
              <a:rPr lang="ja-JP" altLang="en-US" dirty="0"/>
              <a:t>の調子</a:t>
            </a:r>
            <a:r>
              <a:rPr lang="ja-JP" altLang="en-US"/>
              <a:t>が悪い</a:t>
            </a:r>
            <a:endParaRPr lang="en-US" altLang="ja-JP"/>
          </a:p>
          <a:p>
            <a:pPr lvl="1"/>
            <a:r>
              <a:rPr lang="ja-JP" altLang="en-US"/>
              <a:t>腸</a:t>
            </a:r>
            <a:r>
              <a:rPr lang="ja-JP" altLang="en-US" dirty="0"/>
              <a:t>の調子</a:t>
            </a:r>
            <a:r>
              <a:rPr lang="ja-JP" altLang="en-US"/>
              <a:t>が悪い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30358"/>
              </p:ext>
            </p:extLst>
          </p:nvPr>
        </p:nvGraphicFramePr>
        <p:xfrm>
          <a:off x="611560" y="3933056"/>
          <a:ext cx="8208912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6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胃の調子が悪い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腸の調子が悪い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胃の調子は悪くない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胃の調子は悪くないが、腸の調子は悪い。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000"/>
              <a:t>太郎は</a:t>
            </a:r>
            <a:r>
              <a:rPr lang="ja-JP" altLang="en-US" sz="4000" dirty="0"/>
              <a:t>語学ができるが歌はうまくない、ということはない。</a:t>
            </a:r>
            <a:endParaRPr kumimoji="1" lang="ja-JP" altLang="en-US" sz="40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命題</a:t>
            </a:r>
            <a:endParaRPr lang="en-US" altLang="ja-JP"/>
          </a:p>
          <a:p>
            <a:pPr lvl="1"/>
            <a:r>
              <a:rPr lang="ja-JP" altLang="en-US"/>
              <a:t>太郎は語学ができる</a:t>
            </a:r>
            <a:endParaRPr lang="en-US" altLang="ja-JP"/>
          </a:p>
          <a:p>
            <a:pPr lvl="1"/>
            <a:r>
              <a:rPr lang="ja-JP" altLang="en-US"/>
              <a:t>太郎は歌がうまい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63854"/>
              </p:ext>
            </p:extLst>
          </p:nvPr>
        </p:nvGraphicFramePr>
        <p:xfrm>
          <a:off x="611560" y="3944882"/>
          <a:ext cx="8229601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5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太郎は語学ができる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太郎は歌がうまい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太郎は歌が上手くない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太郎は語学ができるが歌は上手くない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太郎は語学ができるが歌はうまくない、ということはない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2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390</Words>
  <Application>Microsoft Office PowerPoint</Application>
  <PresentationFormat>画面に合わせる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テーマ</vt:lpstr>
      <vt:lpstr>明日は雨が降らない。</vt:lpstr>
      <vt:lpstr>天気が良いのに、人出が少ない。</vt:lpstr>
      <vt:lpstr>PowerPoint プレゼンテーション</vt:lpstr>
      <vt:lpstr>太郎か次郎がジャズ好きである、ということはない。</vt:lpstr>
      <vt:lpstr>PowerPoint プレゼンテーション</vt:lpstr>
      <vt:lpstr>胃の調子は悪くないが、腸の調子は悪い。</vt:lpstr>
      <vt:lpstr>太郎は語学ができるが歌はうまくない、ということはない。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148</cp:revision>
  <dcterms:created xsi:type="dcterms:W3CDTF">2012-10-01T04:34:20Z</dcterms:created>
  <dcterms:modified xsi:type="dcterms:W3CDTF">2019-10-11T00:25:38Z</dcterms:modified>
</cp:coreProperties>
</file>