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問題 </a:t>
            </a:r>
            <a:r>
              <a:rPr lang="en-US" altLang="ja-JP" dirty="0"/>
              <a:t>1-1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前提</a:t>
            </a:r>
            <a:endParaRPr lang="en-US" altLang="ja-JP" dirty="0"/>
          </a:p>
          <a:p>
            <a:pPr lvl="1"/>
            <a:r>
              <a:rPr lang="ja-JP" altLang="en-US" dirty="0"/>
              <a:t>太郎が犯人ならば、次郎は犯人である。</a:t>
            </a:r>
            <a:endParaRPr lang="en-US" altLang="ja-JP" dirty="0"/>
          </a:p>
          <a:p>
            <a:pPr lvl="1"/>
            <a:r>
              <a:rPr lang="ja-JP" altLang="en-US" dirty="0"/>
              <a:t>次郎は犯人ではない。</a:t>
            </a:r>
            <a:endParaRPr lang="en-US" altLang="ja-JP" dirty="0"/>
          </a:p>
          <a:p>
            <a:r>
              <a:rPr lang="ja-JP" altLang="en-US" dirty="0"/>
              <a:t>結論</a:t>
            </a:r>
            <a:endParaRPr lang="en-US" altLang="ja-JP" dirty="0"/>
          </a:p>
          <a:p>
            <a:pPr lvl="1"/>
            <a:r>
              <a:rPr kumimoji="1" lang="ja-JP" altLang="en-US" dirty="0"/>
              <a:t>太郎は犯人ではない。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0070C0"/>
                </a:solidFill>
              </a:rPr>
              <a:t>妥当（常に正しい）</a:t>
            </a:r>
          </a:p>
        </p:txBody>
      </p:sp>
    </p:spTree>
    <p:extLst>
      <p:ext uri="{BB962C8B-B14F-4D97-AF65-F5344CB8AC3E}">
        <p14:creationId xmlns:p14="http://schemas.microsoft.com/office/powerpoint/2010/main" val="100749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問題 </a:t>
            </a:r>
            <a:r>
              <a:rPr lang="en-US" altLang="ja-JP" dirty="0"/>
              <a:t>1-2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前提</a:t>
            </a:r>
            <a:endParaRPr lang="en-US" altLang="ja-JP" dirty="0"/>
          </a:p>
          <a:p>
            <a:pPr lvl="1"/>
            <a:r>
              <a:rPr lang="ja-JP" altLang="en-US" dirty="0"/>
              <a:t>太郎が犯人ならば、次郎は犯人である。</a:t>
            </a:r>
            <a:endParaRPr lang="en-US" altLang="ja-JP" dirty="0"/>
          </a:p>
          <a:p>
            <a:pPr lvl="1"/>
            <a:r>
              <a:rPr lang="ja-JP" altLang="en-US" dirty="0"/>
              <a:t>太郎は犯人ではない。</a:t>
            </a:r>
            <a:endParaRPr lang="en-US" altLang="ja-JP" dirty="0"/>
          </a:p>
          <a:p>
            <a:r>
              <a:rPr lang="ja-JP" altLang="en-US" dirty="0"/>
              <a:t>結論</a:t>
            </a:r>
            <a:endParaRPr lang="en-US" altLang="ja-JP" dirty="0"/>
          </a:p>
          <a:p>
            <a:pPr lvl="1"/>
            <a:r>
              <a:rPr lang="ja-JP" altLang="en-US" dirty="0"/>
              <a:t>次郎</a:t>
            </a:r>
            <a:r>
              <a:rPr kumimoji="1" lang="ja-JP" altLang="en-US" dirty="0"/>
              <a:t>は犯人ではない。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妥当で</a:t>
            </a:r>
            <a:r>
              <a:rPr lang="ja-JP" altLang="en-US">
                <a:solidFill>
                  <a:srgbClr val="0070C0"/>
                </a:solidFill>
              </a:rPr>
              <a:t>はない</a:t>
            </a:r>
            <a:r>
              <a:rPr lang="ja-JP" altLang="en-US" sz="1800" dirty="0">
                <a:solidFill>
                  <a:srgbClr val="0070C0"/>
                </a:solidFill>
              </a:rPr>
              <a:t> </a:t>
            </a:r>
            <a:r>
              <a:rPr lang="ja-JP" altLang="en-US" sz="1800">
                <a:solidFill>
                  <a:srgbClr val="0070C0"/>
                </a:solidFill>
              </a:rPr>
              <a:t>③</a:t>
            </a:r>
            <a:r>
              <a:rPr lang="ja-JP" altLang="en-US" sz="1800" dirty="0">
                <a:solidFill>
                  <a:srgbClr val="0070C0"/>
                </a:solidFill>
              </a:rPr>
              <a:t>太郎が犯人ではなく、次郎が犯人になること</a:t>
            </a:r>
            <a:r>
              <a:rPr lang="ja-JP" altLang="en-US" sz="1800">
                <a:solidFill>
                  <a:srgbClr val="0070C0"/>
                </a:solidFill>
              </a:rPr>
              <a:t>がある</a:t>
            </a:r>
            <a:endParaRPr lang="en-US" altLang="ja-JP" sz="180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ja-JP" altLang="en-US" sz="1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前提</a:t>
            </a:r>
            <a:endParaRPr lang="en-US" altLang="ja-JP" dirty="0"/>
          </a:p>
          <a:p>
            <a:pPr lvl="1"/>
            <a:r>
              <a:rPr lang="ja-JP" altLang="en-US" dirty="0"/>
              <a:t>太郎は、クリスマスの夜ならば、家にいる。</a:t>
            </a:r>
            <a:endParaRPr lang="en-US" altLang="ja-JP" dirty="0"/>
          </a:p>
          <a:p>
            <a:pPr lvl="1"/>
            <a:r>
              <a:rPr lang="ja-JP" altLang="en-US" dirty="0"/>
              <a:t>クリスマスの夜ではない。</a:t>
            </a:r>
            <a:endParaRPr lang="en-US" altLang="ja-JP" dirty="0"/>
          </a:p>
          <a:p>
            <a:r>
              <a:rPr lang="ja-JP" altLang="en-US" dirty="0"/>
              <a:t>結論</a:t>
            </a:r>
            <a:endParaRPr lang="en-US" altLang="ja-JP" dirty="0"/>
          </a:p>
          <a:p>
            <a:pPr lvl="1"/>
            <a:r>
              <a:rPr kumimoji="1" lang="ja-JP" altLang="en-US" dirty="0"/>
              <a:t>太郎は、家にいない。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妥当ではない、と推論した次郎の思考は、</a:t>
            </a:r>
            <a:endParaRPr lang="en-US" altLang="ja-JP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400">
                <a:solidFill>
                  <a:srgbClr val="0070C0"/>
                </a:solidFill>
              </a:rPr>
              <a:t>④クリスマス</a:t>
            </a:r>
            <a:r>
              <a:rPr lang="ja-JP" altLang="en-US" sz="2400" dirty="0">
                <a:solidFill>
                  <a:srgbClr val="0070C0"/>
                </a:solidFill>
              </a:rPr>
              <a:t>の日に限定して、家にいると考えた。つまり、クリスマス以外の日については、何も限定して</a:t>
            </a:r>
            <a:r>
              <a:rPr lang="ja-JP" altLang="en-US" sz="2400">
                <a:solidFill>
                  <a:srgbClr val="0070C0"/>
                </a:solidFill>
              </a:rPr>
              <a:t>いない。</a:t>
            </a:r>
            <a:endParaRPr lang="en-US" altLang="ja-JP" sz="240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400">
                <a:solidFill>
                  <a:srgbClr val="0070C0"/>
                </a:solidFill>
              </a:rPr>
              <a:t>①は前提</a:t>
            </a:r>
            <a:r>
              <a:rPr lang="en-US" altLang="ja-JP" sz="1400">
                <a:solidFill>
                  <a:srgbClr val="0070C0"/>
                </a:solidFill>
              </a:rPr>
              <a:t>1</a:t>
            </a:r>
            <a:r>
              <a:rPr lang="ja-JP" altLang="en-US" sz="1400">
                <a:solidFill>
                  <a:srgbClr val="0070C0"/>
                </a:solidFill>
              </a:rPr>
              <a:t>に矛盾、③は前提</a:t>
            </a:r>
            <a:r>
              <a:rPr lang="en-US" altLang="ja-JP" sz="1400">
                <a:solidFill>
                  <a:srgbClr val="0070C0"/>
                </a:solidFill>
              </a:rPr>
              <a:t>1</a:t>
            </a:r>
            <a:r>
              <a:rPr lang="ja-JP" altLang="en-US" sz="1400">
                <a:solidFill>
                  <a:srgbClr val="0070C0"/>
                </a:solidFill>
              </a:rPr>
              <a:t>と同じで何も情報が増えていない、②⑤は論外</a:t>
            </a:r>
            <a:endParaRPr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7CF12A-A9E7-4680-8BFE-2DB0E05B8EDA}"/>
              </a:ext>
            </a:extLst>
          </p:cNvPr>
          <p:cNvSpPr txBox="1"/>
          <p:nvPr/>
        </p:nvSpPr>
        <p:spPr>
          <a:xfrm>
            <a:off x="6228184" y="3429000"/>
            <a:ext cx="232403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/>
              <a:t>家にいる</a:t>
            </a:r>
            <a:endParaRPr lang="en-US" altLang="ja-JP"/>
          </a:p>
          <a:p>
            <a:endParaRPr kumimoji="1" lang="en-US" altLang="ja-JP"/>
          </a:p>
          <a:p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問題 </a:t>
            </a:r>
            <a:r>
              <a:rPr lang="en-US" altLang="ja-JP" dirty="0"/>
              <a:t>1-3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A2CCA5-0415-43DE-9BC4-939E771FA6C4}"/>
              </a:ext>
            </a:extLst>
          </p:cNvPr>
          <p:cNvSpPr txBox="1"/>
          <p:nvPr/>
        </p:nvSpPr>
        <p:spPr>
          <a:xfrm>
            <a:off x="6804248" y="3882424"/>
            <a:ext cx="16289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/>
              <a:t>クリスマスの夜</a:t>
            </a:r>
          </a:p>
        </p:txBody>
      </p:sp>
    </p:spTree>
    <p:extLst>
      <p:ext uri="{BB962C8B-B14F-4D97-AF65-F5344CB8AC3E}">
        <p14:creationId xmlns:p14="http://schemas.microsoft.com/office/powerpoint/2010/main" val="8440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問題 </a:t>
            </a:r>
            <a:r>
              <a:rPr lang="en-US" altLang="ja-JP" dirty="0"/>
              <a:t>1-4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前提</a:t>
            </a:r>
            <a:endParaRPr lang="en-US" altLang="ja-JP" dirty="0"/>
          </a:p>
          <a:p>
            <a:pPr lvl="1"/>
            <a:r>
              <a:rPr lang="ja-JP" altLang="en-US" dirty="0"/>
              <a:t>太郎は、クリスマスの夜ならば、家にいる。</a:t>
            </a:r>
            <a:endParaRPr lang="en-US" altLang="ja-JP" dirty="0"/>
          </a:p>
          <a:p>
            <a:pPr lvl="1"/>
            <a:r>
              <a:rPr lang="ja-JP" altLang="en-US" dirty="0"/>
              <a:t>クリスマスの夜ではない。</a:t>
            </a:r>
            <a:endParaRPr lang="en-US" altLang="ja-JP" dirty="0"/>
          </a:p>
          <a:p>
            <a:r>
              <a:rPr lang="ja-JP" altLang="en-US" dirty="0"/>
              <a:t>結論</a:t>
            </a:r>
            <a:endParaRPr lang="en-US" altLang="ja-JP" dirty="0"/>
          </a:p>
          <a:p>
            <a:pPr lvl="1"/>
            <a:r>
              <a:rPr kumimoji="1" lang="ja-JP" altLang="en-US" dirty="0"/>
              <a:t>太郎は、家にいない。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妥当、と推論した次郎の思考は、</a:t>
            </a:r>
            <a:endParaRPr lang="en-US" altLang="ja-JP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rgbClr val="0070C0"/>
                </a:solidFill>
              </a:rPr>
              <a:t>1</a:t>
            </a:r>
            <a:r>
              <a:rPr lang="ja-JP" altLang="en-US" sz="2400" dirty="0">
                <a:solidFill>
                  <a:srgbClr val="0070C0"/>
                </a:solidFill>
              </a:rPr>
              <a:t>つ目の前提</a:t>
            </a:r>
            <a:r>
              <a:rPr lang="ja-JP" altLang="en-US" sz="2400">
                <a:solidFill>
                  <a:srgbClr val="0070C0"/>
                </a:solidFill>
              </a:rPr>
              <a:t>から「④クリスマス</a:t>
            </a:r>
            <a:r>
              <a:rPr lang="ja-JP" altLang="en-US" sz="2400" dirty="0">
                <a:solidFill>
                  <a:srgbClr val="0070C0"/>
                </a:solidFill>
              </a:rPr>
              <a:t>の日以外ならば家にいない」についても正しいと解釈</a:t>
            </a:r>
            <a:r>
              <a:rPr lang="ja-JP" altLang="en-US" sz="2400">
                <a:solidFill>
                  <a:srgbClr val="0070C0"/>
                </a:solidFill>
              </a:rPr>
              <a:t>した。</a:t>
            </a:r>
            <a:endParaRPr lang="en-US" altLang="ja-JP" sz="240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600">
                <a:solidFill>
                  <a:srgbClr val="0070C0"/>
                </a:solidFill>
              </a:rPr>
              <a:t>⑤⑦は結論と矛盾、⑥は前提</a:t>
            </a:r>
            <a:r>
              <a:rPr lang="en-US" altLang="ja-JP" sz="1600">
                <a:solidFill>
                  <a:srgbClr val="0070C0"/>
                </a:solidFill>
              </a:rPr>
              <a:t>1</a:t>
            </a:r>
            <a:r>
              <a:rPr lang="ja-JP" altLang="en-US" sz="1600">
                <a:solidFill>
                  <a:srgbClr val="0070C0"/>
                </a:solidFill>
              </a:rPr>
              <a:t>と矛盾</a:t>
            </a:r>
            <a:endParaRPr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5804D86-9A6F-40E8-8FED-43A75010F6B5}"/>
              </a:ext>
            </a:extLst>
          </p:cNvPr>
          <p:cNvSpPr txBox="1"/>
          <p:nvPr/>
        </p:nvSpPr>
        <p:spPr>
          <a:xfrm>
            <a:off x="5292080" y="3540015"/>
            <a:ext cx="3741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クリスマスの夜 </a:t>
            </a:r>
            <a:r>
              <a:rPr kumimoji="1" lang="en-US" altLang="ja-JP"/>
              <a:t>= </a:t>
            </a:r>
            <a:r>
              <a:rPr kumimoji="1" lang="ja-JP" altLang="en-US"/>
              <a:t>家にいる</a:t>
            </a:r>
            <a:endParaRPr kumimoji="1" lang="en-US" altLang="ja-JP"/>
          </a:p>
          <a:p>
            <a:r>
              <a:rPr kumimoji="1" lang="ja-JP" altLang="en-US">
                <a:solidFill>
                  <a:srgbClr val="0070C0"/>
                </a:solidFill>
              </a:rPr>
              <a:t>クリスマスの夜じゃない </a:t>
            </a:r>
            <a:r>
              <a:rPr kumimoji="1" lang="en-US" altLang="ja-JP">
                <a:solidFill>
                  <a:srgbClr val="0070C0"/>
                </a:solidFill>
              </a:rPr>
              <a:t>= </a:t>
            </a:r>
            <a:r>
              <a:rPr kumimoji="1" lang="ja-JP" altLang="en-US">
                <a:solidFill>
                  <a:srgbClr val="0070C0"/>
                </a:solidFill>
              </a:rPr>
              <a:t>家にいない</a:t>
            </a:r>
          </a:p>
        </p:txBody>
      </p:sp>
    </p:spTree>
    <p:extLst>
      <p:ext uri="{BB962C8B-B14F-4D97-AF65-F5344CB8AC3E}">
        <p14:creationId xmlns:p14="http://schemas.microsoft.com/office/powerpoint/2010/main" val="369315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616C60-7675-49E0-B048-0A76092F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問題</a:t>
            </a:r>
            <a:r>
              <a:rPr kumimoji="1" lang="en-US" altLang="ja-JP" dirty="0"/>
              <a:t>1-5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F20BC5-0EC9-4459-8FB2-389A866D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ja-JP" altLang="en-US" dirty="0"/>
              <a:t>次の言葉が、論理的肯定か、論理的否定かを判定してください。解答欄には、肯定の場合には</a:t>
            </a:r>
            <a:r>
              <a:rPr lang="en-US" altLang="ja-JP" dirty="0"/>
              <a:t>1</a:t>
            </a:r>
            <a:r>
              <a:rPr lang="ja-JP" altLang="en-US" dirty="0" err="1"/>
              <a:t>、</a:t>
            </a:r>
            <a:r>
              <a:rPr lang="ja-JP" altLang="en-US" dirty="0"/>
              <a:t>否定の場合には</a:t>
            </a:r>
            <a:r>
              <a:rPr lang="en-US" altLang="ja-JP" dirty="0"/>
              <a:t>0</a:t>
            </a:r>
            <a:r>
              <a:rPr lang="ja-JP" altLang="en-US" dirty="0"/>
              <a:t>を書いてください。</a:t>
            </a:r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92D050"/>
                </a:solidFill>
              </a:rPr>
              <a:t>肯定</a:t>
            </a:r>
            <a:endParaRPr kumimoji="1" lang="en-US" altLang="ja-JP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92D050"/>
                </a:solidFill>
              </a:rPr>
              <a:t>①大きい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92D050"/>
                </a:solidFill>
              </a:rPr>
              <a:t>③少ない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92D050"/>
                </a:solidFill>
              </a:rPr>
              <a:t>④良い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92D050"/>
                </a:solidFill>
              </a:rPr>
              <a:t>⑤悪い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92D050"/>
                </a:solidFill>
              </a:rPr>
              <a:t>⑥高い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0070C0"/>
                </a:solidFill>
              </a:rPr>
              <a:t> </a:t>
            </a:r>
            <a:endParaRPr lang="en-US" altLang="ja-JP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否定</a:t>
            </a:r>
            <a:endParaRPr lang="en-US" altLang="ja-JP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②大きくない</a:t>
            </a:r>
            <a:r>
              <a:rPr lang="ja-JP" altLang="en-US" dirty="0"/>
              <a:t>、 </a:t>
            </a:r>
            <a:r>
              <a:rPr lang="ja-JP" altLang="en-US" dirty="0">
                <a:solidFill>
                  <a:srgbClr val="0070C0"/>
                </a:solidFill>
              </a:rPr>
              <a:t>⑦低くない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0070C0"/>
                </a:solidFill>
              </a:rPr>
              <a:t>⑧無いことはない</a:t>
            </a:r>
            <a:endParaRPr lang="en-US" altLang="ja-JP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2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351</Words>
  <Application>Microsoft Office PowerPoint</Application>
  <PresentationFormat>画面に合わせる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テーマ</vt:lpstr>
      <vt:lpstr>問題 1-1</vt:lpstr>
      <vt:lpstr>問題 1-2</vt:lpstr>
      <vt:lpstr>問題 1-3</vt:lpstr>
      <vt:lpstr>問題 1-4</vt:lpstr>
      <vt:lpstr>問題1-5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toyohisa nakada</cp:lastModifiedBy>
  <cp:revision>173</cp:revision>
  <dcterms:created xsi:type="dcterms:W3CDTF">2012-10-01T04:34:20Z</dcterms:created>
  <dcterms:modified xsi:type="dcterms:W3CDTF">2020-09-18T00:47:29Z</dcterms:modified>
</cp:coreProperties>
</file>