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304" r:id="rId3"/>
    <p:sldId id="305" r:id="rId4"/>
    <p:sldId id="306" r:id="rId5"/>
    <p:sldId id="309" r:id="rId6"/>
    <p:sldId id="312" r:id="rId7"/>
    <p:sldId id="313" r:id="rId8"/>
    <p:sldId id="308" r:id="rId9"/>
  </p:sldIdLst>
  <p:sldSz cx="9906000" cy="6858000" type="A4"/>
  <p:notesSz cx="9872663" cy="6742113"/>
  <p:defaultTextStyle>
    <a:defPPr>
      <a:defRPr lang="ja-JP"/>
    </a:defPPr>
    <a:lvl1pPr marL="0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440591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881182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321771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762362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202954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2643545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3084134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3524725" algn="l" defTabSz="881182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4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19" autoAdjust="0"/>
    <p:restoredTop sz="72832" autoAdjust="0"/>
  </p:normalViewPr>
  <p:slideViewPr>
    <p:cSldViewPr>
      <p:cViewPr varScale="1">
        <p:scale>
          <a:sx n="82" d="100"/>
          <a:sy n="82" d="100"/>
        </p:scale>
        <p:origin x="558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606" y="-84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3"/>
          </p:nvPr>
        </p:nvSpPr>
        <p:spPr>
          <a:xfrm>
            <a:off x="5592008" y="6404327"/>
            <a:ext cx="4278448" cy="336740"/>
          </a:xfrm>
          <a:prstGeom prst="rect">
            <a:avLst/>
          </a:prstGeom>
        </p:spPr>
        <p:txBody>
          <a:bodyPr vert="horz" lIns="87695" tIns="43847" rIns="87695" bIns="43847" rtlCol="0" anchor="b"/>
          <a:lstStyle>
            <a:lvl1pPr algn="r">
              <a:defRPr sz="1200"/>
            </a:lvl1pPr>
          </a:lstStyle>
          <a:p>
            <a:fld id="{81A39E6A-0D78-43E3-B6D5-8F18231E1F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420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4278153" cy="337106"/>
          </a:xfrm>
          <a:prstGeom prst="rect">
            <a:avLst/>
          </a:prstGeom>
        </p:spPr>
        <p:txBody>
          <a:bodyPr vert="horz" lIns="94990" tIns="47495" rIns="94990" bIns="474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92227" y="4"/>
            <a:ext cx="4278153" cy="337106"/>
          </a:xfrm>
          <a:prstGeom prst="rect">
            <a:avLst/>
          </a:prstGeom>
        </p:spPr>
        <p:txBody>
          <a:bodyPr vert="horz" lIns="94990" tIns="47495" rIns="94990" bIns="47495" rtlCol="0"/>
          <a:lstStyle>
            <a:lvl1pPr algn="r">
              <a:defRPr sz="1200"/>
            </a:lvl1pPr>
          </a:lstStyle>
          <a:p>
            <a:fld id="{5C3A1417-57D4-49C5-8F72-BBE75A52199F}" type="datetimeFigureOut">
              <a:rPr kumimoji="1" lang="ja-JP" altLang="en-US" smtClean="0"/>
              <a:pPr/>
              <a:t>2022/7/10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09913" y="506413"/>
            <a:ext cx="3652837" cy="2528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90" tIns="47495" rIns="94990" bIns="4749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7267" y="3202507"/>
            <a:ext cx="7898130" cy="3033951"/>
          </a:xfrm>
          <a:prstGeom prst="rect">
            <a:avLst/>
          </a:prstGeom>
        </p:spPr>
        <p:txBody>
          <a:bodyPr vert="horz" lIns="94990" tIns="47495" rIns="94990" bIns="4749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403841"/>
            <a:ext cx="4278153" cy="337106"/>
          </a:xfrm>
          <a:prstGeom prst="rect">
            <a:avLst/>
          </a:prstGeom>
        </p:spPr>
        <p:txBody>
          <a:bodyPr vert="horz" lIns="94990" tIns="47495" rIns="94990" bIns="474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92227" y="6403841"/>
            <a:ext cx="4278153" cy="337106"/>
          </a:xfrm>
          <a:prstGeom prst="rect">
            <a:avLst/>
          </a:prstGeom>
        </p:spPr>
        <p:txBody>
          <a:bodyPr vert="horz" lIns="94990" tIns="47495" rIns="94990" bIns="47495" rtlCol="0" anchor="b"/>
          <a:lstStyle>
            <a:lvl1pPr algn="r">
              <a:defRPr sz="1200"/>
            </a:lvl1pPr>
          </a:lstStyle>
          <a:p>
            <a:fld id="{27B90984-01CF-4241-AC57-F870B86841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8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40591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81182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321771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62362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202954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643545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3084134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524725" algn="l" defTabSz="88118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54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900"/>
              <a:t>集合の表し方について説明します。</a:t>
            </a:r>
            <a:r>
              <a:rPr lang="en-US" altLang="ja-JP" sz="900"/>
              <a:t>2</a:t>
            </a:r>
            <a:r>
              <a:rPr lang="ja-JP" altLang="en-US" sz="900"/>
              <a:t>種類の表し方があって、</a:t>
            </a:r>
            <a:r>
              <a:rPr lang="en-US" altLang="ja-JP" sz="900"/>
              <a:t>1</a:t>
            </a:r>
            <a:r>
              <a:rPr lang="ja-JP" altLang="en-US" sz="900"/>
              <a:t>つは、すべての要素を記述する方法です。</a:t>
            </a:r>
            <a:endParaRPr lang="en-US" altLang="ja-JP" sz="900"/>
          </a:p>
          <a:p>
            <a:r>
              <a:rPr lang="ja-JP" altLang="en-US" sz="900"/>
              <a:t>このように、例えば集合</a:t>
            </a:r>
            <a:r>
              <a:rPr lang="en-US" altLang="ja-JP" sz="900"/>
              <a:t>A</a:t>
            </a:r>
            <a:r>
              <a:rPr lang="ja-JP" altLang="en-US" sz="900"/>
              <a:t>の場合は、その要素は、</a:t>
            </a:r>
            <a:r>
              <a:rPr lang="en-US" altLang="ja-JP" sz="900"/>
              <a:t>1,2,3,4,5</a:t>
            </a:r>
            <a:r>
              <a:rPr lang="ja-JP" altLang="en-US" sz="900"/>
              <a:t>となっています。</a:t>
            </a:r>
            <a:endParaRPr lang="en-US" altLang="ja-JP" sz="900"/>
          </a:p>
          <a:p>
            <a:endParaRPr lang="en-US" altLang="ja-JP" sz="900"/>
          </a:p>
          <a:p>
            <a:r>
              <a:rPr lang="ja-JP" altLang="en-US" sz="900"/>
              <a:t>またもう</a:t>
            </a:r>
            <a:r>
              <a:rPr lang="en-US" altLang="ja-JP" sz="900"/>
              <a:t>1</a:t>
            </a:r>
            <a:r>
              <a:rPr lang="ja-JP" altLang="en-US" sz="900"/>
              <a:t>つの集合の表し方は、要素の性質を記述する、というものです。</a:t>
            </a:r>
            <a:endParaRPr lang="en-US" altLang="ja-JP" sz="900"/>
          </a:p>
          <a:p>
            <a:r>
              <a:rPr lang="ja-JP" altLang="en-US" sz="900"/>
              <a:t>要素が無限にある場合などに使用することができます。</a:t>
            </a:r>
            <a:endParaRPr lang="en-US" altLang="ja-JP" sz="900"/>
          </a:p>
          <a:p>
            <a:r>
              <a:rPr lang="ja-JP" altLang="en-US" sz="900"/>
              <a:t>例えば、この集合</a:t>
            </a:r>
            <a:r>
              <a:rPr lang="en-US" altLang="ja-JP" sz="900"/>
              <a:t>B</a:t>
            </a:r>
            <a:r>
              <a:rPr lang="ja-JP" altLang="en-US" sz="900"/>
              <a:t>は、要素は</a:t>
            </a:r>
            <a:r>
              <a:rPr lang="en-US" altLang="ja-JP" sz="900"/>
              <a:t>x</a:t>
            </a:r>
            <a:r>
              <a:rPr lang="ja-JP" altLang="en-US" sz="900"/>
              <a:t>であり、その</a:t>
            </a:r>
            <a:r>
              <a:rPr lang="en-US" altLang="ja-JP" sz="900"/>
              <a:t>x</a:t>
            </a:r>
            <a:r>
              <a:rPr lang="ja-JP" altLang="en-US" sz="900"/>
              <a:t>は、整数であり、かつ、</a:t>
            </a:r>
            <a:r>
              <a:rPr lang="en-US" altLang="ja-JP" sz="900"/>
              <a:t>0</a:t>
            </a:r>
            <a:r>
              <a:rPr lang="ja-JP" altLang="en-US" sz="900"/>
              <a:t>よりも大きいと記述することができます。</a:t>
            </a:r>
            <a:endParaRPr lang="en-US" altLang="ja-JP" sz="900"/>
          </a:p>
          <a:p>
            <a:r>
              <a:rPr lang="ja-JP" altLang="en-US" sz="900"/>
              <a:t>この場合には、集合</a:t>
            </a:r>
            <a:r>
              <a:rPr lang="en-US" altLang="ja-JP" sz="900"/>
              <a:t>B</a:t>
            </a:r>
            <a:r>
              <a:rPr lang="ja-JP" altLang="en-US" sz="900"/>
              <a:t>の要素は、</a:t>
            </a:r>
            <a:r>
              <a:rPr lang="en-US" altLang="ja-JP" sz="900"/>
              <a:t>1,2,3,4,5....</a:t>
            </a:r>
            <a:r>
              <a:rPr lang="ja-JP" altLang="en-US" sz="900"/>
              <a:t>と無限大まで続くことになります。</a:t>
            </a:r>
            <a:endParaRPr lang="en-US" altLang="ja-JP" sz="900"/>
          </a:p>
          <a:p>
            <a:endParaRPr lang="en-US" altLang="ja-JP" sz="900"/>
          </a:p>
          <a:p>
            <a:r>
              <a:rPr lang="ja-JP" altLang="en-US" sz="900"/>
              <a:t>そして、集合には特別な意味を持った集合があります。</a:t>
            </a:r>
            <a:endParaRPr lang="en-US" altLang="ja-JP" sz="900"/>
          </a:p>
          <a:p>
            <a:r>
              <a:rPr lang="en-US" altLang="ja-JP" sz="900"/>
              <a:t>1</a:t>
            </a:r>
            <a:r>
              <a:rPr lang="ja-JP" altLang="en-US" sz="900"/>
              <a:t>つ目に</a:t>
            </a:r>
            <a:r>
              <a:rPr lang="en-US" altLang="ja-JP" sz="900"/>
              <a:t>U</a:t>
            </a:r>
            <a:r>
              <a:rPr lang="ja-JP" altLang="en-US" sz="900"/>
              <a:t>（ユー）と書く、普遍集合です。これは全体集合というもので、対象としている要素をすべて含んでいる集合です。</a:t>
            </a:r>
            <a:endParaRPr lang="en-US" altLang="ja-JP" sz="900"/>
          </a:p>
          <a:p>
            <a:r>
              <a:rPr lang="ja-JP" altLang="en-US" sz="900"/>
              <a:t>そしてもう</a:t>
            </a:r>
            <a:r>
              <a:rPr lang="en-US" altLang="ja-JP" sz="900"/>
              <a:t>1</a:t>
            </a:r>
            <a:r>
              <a:rPr lang="ja-JP" altLang="en-US" sz="900"/>
              <a:t>つは、空集合です。これは要素が一つもない集合のことを表します。</a:t>
            </a:r>
            <a:endParaRPr lang="en-US" altLang="ja-JP" sz="900"/>
          </a:p>
          <a:p>
            <a:endParaRPr lang="en-US" altLang="ja-JP" sz="900"/>
          </a:p>
          <a:p>
            <a:r>
              <a:rPr lang="ja-JP" altLang="en-US" sz="900"/>
              <a:t>また、集合には等号、イコールですね、を定義されています。この集合の等号は、まったく同じ要素を持っているときに成り立つとします。</a:t>
            </a:r>
            <a:endParaRPr lang="en-US" altLang="ja-JP" sz="900"/>
          </a:p>
          <a:p>
            <a:r>
              <a:rPr lang="ja-JP" altLang="en-US" sz="900"/>
              <a:t>例えば、一部は同じ要素を共有していても、それ以外の部分で違いがあると、等号は成立しません。</a:t>
            </a:r>
            <a:endParaRPr lang="en-US" altLang="ja-JP" sz="900"/>
          </a:p>
          <a:p>
            <a:endParaRPr lang="en-US" altLang="ja-JP" sz="900"/>
          </a:p>
          <a:p>
            <a:r>
              <a:rPr lang="ja-JP" altLang="en-US" sz="900"/>
              <a:t>そして集合には定理があって、後で説明するのですが、この記号は部分集合というものを表します。ある任意の集合は、普遍集合の部分集合であって、またかつ、空集合を部分集合とします。そしてすべての集合は、自分自身を部分集合として持ちます。また、</a:t>
            </a:r>
            <a:r>
              <a:rPr lang="en-US" altLang="ja-JP" sz="900"/>
              <a:t>A</a:t>
            </a:r>
            <a:r>
              <a:rPr lang="ja-JP" altLang="en-US" sz="900"/>
              <a:t>は</a:t>
            </a:r>
            <a:r>
              <a:rPr lang="en-US" altLang="ja-JP" sz="900"/>
              <a:t>B</a:t>
            </a:r>
            <a:r>
              <a:rPr lang="ja-JP" altLang="en-US" sz="900"/>
              <a:t>の部分集合、</a:t>
            </a:r>
            <a:r>
              <a:rPr lang="en-US" altLang="ja-JP" sz="900"/>
              <a:t>B</a:t>
            </a:r>
            <a:r>
              <a:rPr lang="ja-JP" altLang="en-US" sz="900"/>
              <a:t>は</a:t>
            </a:r>
            <a:r>
              <a:rPr lang="en-US" altLang="ja-JP" sz="900"/>
              <a:t>C</a:t>
            </a:r>
            <a:r>
              <a:rPr lang="ja-JP" altLang="en-US" sz="900"/>
              <a:t>の部分集合ならば、一番小さい</a:t>
            </a:r>
            <a:r>
              <a:rPr lang="en-US" altLang="ja-JP" sz="900"/>
              <a:t>A</a:t>
            </a:r>
            <a:r>
              <a:rPr lang="ja-JP" altLang="en-US" sz="900"/>
              <a:t>は、一番大きい</a:t>
            </a:r>
            <a:r>
              <a:rPr lang="en-US" altLang="ja-JP" sz="900"/>
              <a:t>C</a:t>
            </a:r>
            <a:r>
              <a:rPr lang="ja-JP" altLang="en-US" sz="900"/>
              <a:t>の部分集合にもなります。そして</a:t>
            </a:r>
            <a:r>
              <a:rPr lang="en-US" altLang="ja-JP" sz="900"/>
              <a:t>A</a:t>
            </a:r>
            <a:r>
              <a:rPr lang="ja-JP" altLang="en-US" sz="900"/>
              <a:t>と</a:t>
            </a:r>
            <a:r>
              <a:rPr lang="en-US" altLang="ja-JP" sz="900"/>
              <a:t>B</a:t>
            </a:r>
            <a:r>
              <a:rPr lang="ja-JP" altLang="en-US" sz="900"/>
              <a:t>が同じということは、</a:t>
            </a:r>
            <a:r>
              <a:rPr lang="en-US" altLang="ja-JP" sz="900"/>
              <a:t>A</a:t>
            </a:r>
            <a:r>
              <a:rPr lang="ja-JP" altLang="en-US" sz="900"/>
              <a:t>は</a:t>
            </a:r>
            <a:r>
              <a:rPr lang="en-US" altLang="ja-JP" sz="900"/>
              <a:t>B</a:t>
            </a:r>
            <a:r>
              <a:rPr lang="ja-JP" altLang="en-US" sz="900"/>
              <a:t>の部分集合であり、かつ、</a:t>
            </a:r>
            <a:r>
              <a:rPr lang="en-US" altLang="ja-JP" sz="900"/>
              <a:t>B</a:t>
            </a:r>
            <a:r>
              <a:rPr lang="ja-JP" altLang="en-US" sz="900"/>
              <a:t>もまた</a:t>
            </a:r>
            <a:r>
              <a:rPr lang="en-US" altLang="ja-JP" sz="900"/>
              <a:t>A</a:t>
            </a:r>
            <a:r>
              <a:rPr lang="ja-JP" altLang="en-US" sz="900"/>
              <a:t>の部分集合ということになります。</a:t>
            </a:r>
            <a:endParaRPr lang="en-US" altLang="ja-JP" sz="9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10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0CD63-4EE7-415C-80F7-302A6F20344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9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0CD63-4EE7-415C-80F7-302A6F20344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4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0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5" y="2130437"/>
            <a:ext cx="8420100" cy="1470030"/>
          </a:xfrm>
        </p:spPr>
        <p:txBody>
          <a:bodyPr>
            <a:noAutofit/>
          </a:bodyPr>
          <a:lstStyle>
            <a:lvl1pPr>
              <a:defRPr sz="69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3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40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1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2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3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8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24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2008/8/19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61" y="274655"/>
            <a:ext cx="2228850" cy="585152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4" y="274655"/>
            <a:ext cx="6521450" cy="585152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22" y="4406911"/>
            <a:ext cx="84201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22" y="2906729"/>
            <a:ext cx="84201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405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811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21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62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02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43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0841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247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4"/>
            <a:ext cx="4375150" cy="452596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4" y="1600214"/>
            <a:ext cx="4375150" cy="452596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11" y="1535123"/>
            <a:ext cx="4376870" cy="63976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40591" indent="0">
              <a:buNone/>
              <a:defRPr sz="1800" b="1"/>
            </a:lvl2pPr>
            <a:lvl3pPr marL="881182" indent="0">
              <a:buNone/>
              <a:defRPr sz="1600" b="1"/>
            </a:lvl3pPr>
            <a:lvl4pPr marL="1321771" indent="0">
              <a:buNone/>
              <a:defRPr sz="1600" b="1"/>
            </a:lvl4pPr>
            <a:lvl5pPr marL="1762362" indent="0">
              <a:buNone/>
              <a:defRPr sz="1600" b="1"/>
            </a:lvl5pPr>
            <a:lvl6pPr marL="2202954" indent="0">
              <a:buNone/>
              <a:defRPr sz="1600" b="1"/>
            </a:lvl6pPr>
            <a:lvl7pPr marL="2643545" indent="0">
              <a:buNone/>
              <a:defRPr sz="1600" b="1"/>
            </a:lvl7pPr>
            <a:lvl8pPr marL="3084134" indent="0">
              <a:buNone/>
              <a:defRPr sz="1600" b="1"/>
            </a:lvl8pPr>
            <a:lvl9pPr marL="35247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11" y="2174889"/>
            <a:ext cx="4376870" cy="395128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9" y="1535123"/>
            <a:ext cx="4378593" cy="63976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40591" indent="0">
              <a:buNone/>
              <a:defRPr sz="1800" b="1"/>
            </a:lvl2pPr>
            <a:lvl3pPr marL="881182" indent="0">
              <a:buNone/>
              <a:defRPr sz="1600" b="1"/>
            </a:lvl3pPr>
            <a:lvl4pPr marL="1321771" indent="0">
              <a:buNone/>
              <a:defRPr sz="1600" b="1"/>
            </a:lvl4pPr>
            <a:lvl5pPr marL="1762362" indent="0">
              <a:buNone/>
              <a:defRPr sz="1600" b="1"/>
            </a:lvl5pPr>
            <a:lvl6pPr marL="2202954" indent="0">
              <a:buNone/>
              <a:defRPr sz="1600" b="1"/>
            </a:lvl6pPr>
            <a:lvl7pPr marL="2643545" indent="0">
              <a:buNone/>
              <a:defRPr sz="1600" b="1"/>
            </a:lvl7pPr>
            <a:lvl8pPr marL="3084134" indent="0">
              <a:buNone/>
              <a:defRPr sz="1600" b="1"/>
            </a:lvl8pPr>
            <a:lvl9pPr marL="35247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9" y="2174889"/>
            <a:ext cx="4378593" cy="395128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16" y="273061"/>
            <a:ext cx="3259007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5" y="273073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6" y="1435112"/>
            <a:ext cx="3259007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40591" indent="0">
              <a:buNone/>
              <a:defRPr sz="1100"/>
            </a:lvl2pPr>
            <a:lvl3pPr marL="881182" indent="0">
              <a:buNone/>
              <a:defRPr sz="900"/>
            </a:lvl3pPr>
            <a:lvl4pPr marL="1321771" indent="0">
              <a:buNone/>
              <a:defRPr sz="900"/>
            </a:lvl4pPr>
            <a:lvl5pPr marL="1762362" indent="0">
              <a:buNone/>
              <a:defRPr sz="900"/>
            </a:lvl5pPr>
            <a:lvl6pPr marL="2202954" indent="0">
              <a:buNone/>
              <a:defRPr sz="900"/>
            </a:lvl6pPr>
            <a:lvl7pPr marL="2643545" indent="0">
              <a:buNone/>
              <a:defRPr sz="900"/>
            </a:lvl7pPr>
            <a:lvl8pPr marL="3084134" indent="0">
              <a:buNone/>
              <a:defRPr sz="900"/>
            </a:lvl8pPr>
            <a:lvl9pPr marL="35247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8" y="4800612"/>
            <a:ext cx="5943600" cy="5667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80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40591" indent="0">
              <a:buNone/>
              <a:defRPr sz="2700"/>
            </a:lvl2pPr>
            <a:lvl3pPr marL="881182" indent="0">
              <a:buNone/>
              <a:defRPr sz="2200"/>
            </a:lvl3pPr>
            <a:lvl4pPr marL="1321771" indent="0">
              <a:buNone/>
              <a:defRPr sz="1800"/>
            </a:lvl4pPr>
            <a:lvl5pPr marL="1762362" indent="0">
              <a:buNone/>
              <a:defRPr sz="1800"/>
            </a:lvl5pPr>
            <a:lvl6pPr marL="2202954" indent="0">
              <a:buNone/>
              <a:defRPr sz="1800"/>
            </a:lvl6pPr>
            <a:lvl7pPr marL="2643545" indent="0">
              <a:buNone/>
              <a:defRPr sz="1800"/>
            </a:lvl7pPr>
            <a:lvl8pPr marL="3084134" indent="0">
              <a:buNone/>
              <a:defRPr sz="1800"/>
            </a:lvl8pPr>
            <a:lvl9pPr marL="3524725" indent="0">
              <a:buNone/>
              <a:defRPr sz="1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5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440591" indent="0">
              <a:buNone/>
              <a:defRPr sz="1100"/>
            </a:lvl2pPr>
            <a:lvl3pPr marL="881182" indent="0">
              <a:buNone/>
              <a:defRPr sz="900"/>
            </a:lvl3pPr>
            <a:lvl4pPr marL="1321771" indent="0">
              <a:buNone/>
              <a:defRPr sz="900"/>
            </a:lvl4pPr>
            <a:lvl5pPr marL="1762362" indent="0">
              <a:buNone/>
              <a:defRPr sz="900"/>
            </a:lvl5pPr>
            <a:lvl6pPr marL="2202954" indent="0">
              <a:buNone/>
              <a:defRPr sz="900"/>
            </a:lvl6pPr>
            <a:lvl7pPr marL="2643545" indent="0">
              <a:buNone/>
              <a:defRPr sz="900"/>
            </a:lvl7pPr>
            <a:lvl8pPr marL="3084134" indent="0">
              <a:buNone/>
              <a:defRPr sz="900"/>
            </a:lvl8pPr>
            <a:lvl9pPr marL="35247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2008/8/19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11" y="274643"/>
            <a:ext cx="8915400" cy="1143000"/>
          </a:xfrm>
          <a:prstGeom prst="rect">
            <a:avLst/>
          </a:prstGeom>
        </p:spPr>
        <p:txBody>
          <a:bodyPr vert="horz" lIns="88117" tIns="44057" rIns="88117" bIns="44057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11" y="1600214"/>
            <a:ext cx="8915400" cy="4525966"/>
          </a:xfrm>
          <a:prstGeom prst="rect">
            <a:avLst/>
          </a:prstGeom>
        </p:spPr>
        <p:txBody>
          <a:bodyPr vert="horz" lIns="88117" tIns="44057" rIns="88117" bIns="4405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8"/>
            <a:ext cx="2311400" cy="365123"/>
          </a:xfrm>
          <a:prstGeom prst="rect">
            <a:avLst/>
          </a:prstGeom>
        </p:spPr>
        <p:txBody>
          <a:bodyPr vert="horz" lIns="88117" tIns="44057" rIns="88117" bIns="44057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2008/8/19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68"/>
            <a:ext cx="3136900" cy="365123"/>
          </a:xfrm>
          <a:prstGeom prst="rect">
            <a:avLst/>
          </a:prstGeom>
        </p:spPr>
        <p:txBody>
          <a:bodyPr vert="horz" lIns="88117" tIns="44057" rIns="88117" bIns="44057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68"/>
            <a:ext cx="2311400" cy="365123"/>
          </a:xfrm>
          <a:prstGeom prst="rect">
            <a:avLst/>
          </a:prstGeom>
        </p:spPr>
        <p:txBody>
          <a:bodyPr vert="horz" lIns="88117" tIns="44057" rIns="88117" bIns="44057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881182" rtl="0" eaLnBrk="1" latinLnBrk="0" hangingPunct="1">
        <a:spcBef>
          <a:spcPct val="0"/>
        </a:spcBef>
        <a:buNone/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446" indent="-330446" algn="l" defTabSz="881182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2" indent="-275371" algn="l" defTabSz="881182" rtl="0" eaLnBrk="1" latinLnBrk="0" hangingPunct="1">
        <a:spcBef>
          <a:spcPct val="20000"/>
        </a:spcBef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01478" indent="-220296" algn="l" defTabSz="881182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067" indent="-220296" algn="l" defTabSz="881182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82658" indent="-220296" algn="l" defTabSz="881182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23247" indent="-220296" algn="l" defTabSz="881182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3838" indent="-220296" algn="l" defTabSz="881182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04431" indent="-220296" algn="l" defTabSz="881182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45023" indent="-220296" algn="l" defTabSz="881182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0591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81182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1771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62362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02954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3545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84134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25" algn="l" defTabSz="881182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7A53578F-BC8B-444F-B4ED-4375CB27C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86" y="3769740"/>
            <a:ext cx="2971628" cy="29716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762" y="2130437"/>
            <a:ext cx="9596507" cy="1470030"/>
          </a:xfrm>
          <a:noFill/>
        </p:spPr>
        <p:txBody>
          <a:bodyPr>
            <a:noAutofit/>
          </a:bodyPr>
          <a:lstStyle/>
          <a:p>
            <a:r>
              <a:rPr lang="ja-JP" altLang="en-US" sz="9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離散数学入門</a:t>
            </a:r>
            <a:br>
              <a:rPr lang="en-US" altLang="ja-JP" sz="9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（集合論、ベン図）</a:t>
            </a:r>
            <a:endParaRPr lang="ja-JP" altLang="en-US" sz="9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8002D-B5B0-4BAC-B1F6-782DDCCE6D9C}" type="slidenum">
              <a:rPr lang="ja-JP" altLang="en-US" sz="1800" smtClean="0">
                <a:solidFill>
                  <a:schemeClr val="tx1"/>
                </a:solidFill>
              </a:rPr>
              <a:pPr/>
              <a:t>1</a:t>
            </a:fld>
            <a:endParaRPr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800" smtClean="0"/>
              <a:pPr/>
              <a:t>2</a:t>
            </a:fld>
            <a:endParaRPr kumimoji="1" lang="ja-JP" altLang="en-US" sz="1800" dirty="0"/>
          </a:p>
        </p:txBody>
      </p:sp>
      <p:sp>
        <p:nvSpPr>
          <p:cNvPr id="6" name="角丸四角形 5"/>
          <p:cNvSpPr/>
          <p:nvPr/>
        </p:nvSpPr>
        <p:spPr>
          <a:xfrm>
            <a:off x="1208584" y="1188041"/>
            <a:ext cx="3168352" cy="201622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19526" y="972017"/>
            <a:ext cx="114646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241032" y="1188041"/>
            <a:ext cx="3168352" cy="201622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52776" y="972017"/>
            <a:ext cx="11448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64568" y="5445224"/>
            <a:ext cx="364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∈ A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の要素である。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12344" y="3789040"/>
            <a:ext cx="5493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p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A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は、集合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の要素である。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12344" y="4221088"/>
            <a:ext cx="5957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p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∉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A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は、集合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の要素ではない。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6496" y="188640"/>
            <a:ext cx="7090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の数字の中で、次の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集合を考える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9184D9A-C3B7-4F5D-97ED-F930D349DD97}"/>
              </a:ext>
            </a:extLst>
          </p:cNvPr>
          <p:cNvGrpSpPr/>
          <p:nvPr/>
        </p:nvGrpSpPr>
        <p:grpSpPr>
          <a:xfrm>
            <a:off x="2115848" y="1596811"/>
            <a:ext cx="1392991" cy="1237012"/>
            <a:chOff x="6056270" y="1596552"/>
            <a:chExt cx="1392991" cy="1237012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6056270" y="1596552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041777" y="1596552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56270" y="2310344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041777" y="2310344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角丸四角形 38"/>
          <p:cNvSpPr/>
          <p:nvPr/>
        </p:nvSpPr>
        <p:spPr>
          <a:xfrm>
            <a:off x="344488" y="836712"/>
            <a:ext cx="9217024" cy="2736304"/>
          </a:xfrm>
          <a:prstGeom prst="roundRect">
            <a:avLst>
              <a:gd name="adj" fmla="val 9046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835647" y="591071"/>
            <a:ext cx="106471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8504" y="3933056"/>
            <a:ext cx="194476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集合と要素の関係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32520" y="5013176"/>
            <a:ext cx="3842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例えば、上の集合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の場合には、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64568" y="5837202"/>
            <a:ext cx="385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∉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は集合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の要素ではない。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26699" y="5455677"/>
            <a:ext cx="3637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∈ B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の要素である。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26699" y="5847655"/>
            <a:ext cx="3855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∉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B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の要素ではない。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AFEEEB9-FCF0-4C21-860E-7026AC788F9B}"/>
              </a:ext>
            </a:extLst>
          </p:cNvPr>
          <p:cNvGrpSpPr/>
          <p:nvPr/>
        </p:nvGrpSpPr>
        <p:grpSpPr>
          <a:xfrm>
            <a:off x="5751650" y="1571405"/>
            <a:ext cx="2387632" cy="1254863"/>
            <a:chOff x="1688579" y="1594576"/>
            <a:chExt cx="2387632" cy="1254863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688579" y="1594576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557318" y="1594576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445910" y="2326219"/>
              <a:ext cx="6303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88579" y="2326219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8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604863" y="1594576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4A121B66-4C19-4C7E-8AA0-FD03B614E535}"/>
                </a:ext>
              </a:extLst>
            </p:cNvPr>
            <p:cNvSpPr txBox="1"/>
            <p:nvPr/>
          </p:nvSpPr>
          <p:spPr>
            <a:xfrm>
              <a:off x="2604863" y="2326219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endPara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73698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800" smtClean="0"/>
              <a:pPr/>
              <a:t>3</a:t>
            </a:fld>
            <a:endParaRPr kumimoji="1" lang="ja-JP" altLang="en-US" sz="18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2480" y="2060848"/>
            <a:ext cx="46217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要素の性質を記述</a:t>
            </a: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する。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{x :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は偶数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}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= {x : x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は整数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, x &gt; 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0}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2480" y="980728"/>
            <a:ext cx="48061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すべての要素を記述</a:t>
            </a:r>
            <a:r>
              <a:rPr kumimoji="1"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する。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集合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{1, 2, 3, 4, 5}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 = {2, 4, 6}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29064" y="2060848"/>
            <a:ext cx="254589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Ø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空集合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ひとつも要素がない集合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29064" y="980728"/>
            <a:ext cx="4145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U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対象とするすべての要素を含んでいる集合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00472" y="692696"/>
            <a:ext cx="4896544" cy="2592288"/>
          </a:xfrm>
          <a:prstGeom prst="roundRect">
            <a:avLst>
              <a:gd name="adj" fmla="val 9046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313040" y="620688"/>
            <a:ext cx="4392488" cy="2592288"/>
          </a:xfrm>
          <a:prstGeom prst="roundRect">
            <a:avLst>
              <a:gd name="adj" fmla="val 9046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003" y="116632"/>
            <a:ext cx="3595856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集合の表し方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93650" y="116632"/>
            <a:ext cx="317426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特別な集合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C82C25-2C7D-4B2F-8A1D-389FCD6BCEBD}"/>
              </a:ext>
            </a:extLst>
          </p:cNvPr>
          <p:cNvSpPr txBox="1"/>
          <p:nvPr/>
        </p:nvSpPr>
        <p:spPr>
          <a:xfrm>
            <a:off x="441694" y="4149080"/>
            <a:ext cx="3910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すべての要素が一致するときに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集合は同じである。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0">
            <a:extLst>
              <a:ext uri="{FF2B5EF4-FFF2-40B4-BE49-F238E27FC236}">
                <a16:creationId xmlns:a16="http://schemas.microsoft.com/office/drawing/2014/main" id="{E78E3998-6B69-4DCD-B16F-4FA3F4EE884F}"/>
              </a:ext>
            </a:extLst>
          </p:cNvPr>
          <p:cNvSpPr/>
          <p:nvPr/>
        </p:nvSpPr>
        <p:spPr>
          <a:xfrm>
            <a:off x="200472" y="3861048"/>
            <a:ext cx="4392488" cy="2880320"/>
          </a:xfrm>
          <a:prstGeom prst="roundRect">
            <a:avLst>
              <a:gd name="adj" fmla="val 9046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1">
            <a:extLst>
              <a:ext uri="{FF2B5EF4-FFF2-40B4-BE49-F238E27FC236}">
                <a16:creationId xmlns:a16="http://schemas.microsoft.com/office/drawing/2014/main" id="{BDB962A9-ECAC-45E5-A6E8-C1EE61EFECC9}"/>
              </a:ext>
            </a:extLst>
          </p:cNvPr>
          <p:cNvSpPr/>
          <p:nvPr/>
        </p:nvSpPr>
        <p:spPr>
          <a:xfrm>
            <a:off x="4857171" y="3861048"/>
            <a:ext cx="4824536" cy="2160240"/>
          </a:xfrm>
          <a:prstGeom prst="roundRect">
            <a:avLst>
              <a:gd name="adj" fmla="val 9046"/>
            </a:avLst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290786-D60F-4E89-8B66-273A408DE8CF}"/>
              </a:ext>
            </a:extLst>
          </p:cNvPr>
          <p:cNvSpPr txBox="1"/>
          <p:nvPr/>
        </p:nvSpPr>
        <p:spPr>
          <a:xfrm>
            <a:off x="848544" y="3356992"/>
            <a:ext cx="3150221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集合の等号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967EDB-7854-4C4A-A3B2-10B6A8CDE0AB}"/>
              </a:ext>
            </a:extLst>
          </p:cNvPr>
          <p:cNvSpPr txBox="1"/>
          <p:nvPr/>
        </p:nvSpPr>
        <p:spPr>
          <a:xfrm>
            <a:off x="5613094" y="3356992"/>
            <a:ext cx="3150221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集合の定理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7D1ED73-0575-43C4-977C-83CE1A01B5C5}"/>
              </a:ext>
            </a:extLst>
          </p:cNvPr>
          <p:cNvSpPr txBox="1"/>
          <p:nvPr/>
        </p:nvSpPr>
        <p:spPr>
          <a:xfrm>
            <a:off x="320667" y="4974267"/>
            <a:ext cx="2499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{1, 2, 3, 4, 5}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 = {1, 2, 3, 4, 5}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914C64-FBBD-4500-BD48-1AB916B52B11}"/>
              </a:ext>
            </a:extLst>
          </p:cNvPr>
          <p:cNvSpPr txBox="1"/>
          <p:nvPr/>
        </p:nvSpPr>
        <p:spPr>
          <a:xfrm>
            <a:off x="2696931" y="5838363"/>
            <a:ext cx="1816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{1,2,3}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 = {2,3,4}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≠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14940C0-B2DA-440D-9EE7-C57FE8849FFF}"/>
              </a:ext>
            </a:extLst>
          </p:cNvPr>
          <p:cNvSpPr txBox="1"/>
          <p:nvPr/>
        </p:nvSpPr>
        <p:spPr>
          <a:xfrm>
            <a:off x="320667" y="5838363"/>
            <a:ext cx="1816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{1,2,3}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 = {1,2}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≠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7C5338-2E31-40EE-94D8-FFF75A66F125}"/>
              </a:ext>
            </a:extLst>
          </p:cNvPr>
          <p:cNvSpPr txBox="1"/>
          <p:nvPr/>
        </p:nvSpPr>
        <p:spPr>
          <a:xfrm>
            <a:off x="2924557" y="4974267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 = {}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3DE55B-1A96-49E2-997D-12EE1E43B99E}"/>
              </a:ext>
            </a:extLst>
          </p:cNvPr>
          <p:cNvSpPr txBox="1"/>
          <p:nvPr/>
        </p:nvSpPr>
        <p:spPr>
          <a:xfrm>
            <a:off x="5049120" y="4437112"/>
            <a:ext cx="4440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任意の集合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に対して、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Ø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U</a:t>
            </a: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任意の集合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に対して、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3. 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かつ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ならば、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4. A=B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かつ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は、同値である</a:t>
            </a:r>
          </a:p>
        </p:txBody>
      </p:sp>
    </p:spTree>
    <p:extLst>
      <p:ext uri="{BB962C8B-B14F-4D97-AF65-F5344CB8AC3E}">
        <p14:creationId xmlns:p14="http://schemas.microsoft.com/office/powerpoint/2010/main" val="28781058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926188" y="1105580"/>
            <a:ext cx="2314845" cy="132025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26034" y="984863"/>
            <a:ext cx="87075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11701" y="1501624"/>
            <a:ext cx="407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97293" y="1397821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85350" y="1769964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243898" y="1393612"/>
            <a:ext cx="2314845" cy="132025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37080" y="1224920"/>
            <a:ext cx="87075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52728" y="1630410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01903" y="2031574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36976" y="1844824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8464" y="3060249"/>
            <a:ext cx="134844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A ∩ B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18900" y="3140968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{2</a:t>
            </a:r>
            <a:r>
              <a:rPr kumimoji="1"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, 7}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8464" y="3852337"/>
            <a:ext cx="134844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A ∪ B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18900" y="3933056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{1,2,4,7,8,10}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0472" y="188640"/>
            <a:ext cx="6094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集合から、新しい集合を計算する。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8464" y="4644425"/>
            <a:ext cx="1199367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A - B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18900" y="472514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{4,8}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8464" y="5436513"/>
            <a:ext cx="2250937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U - A = A</a:t>
            </a:r>
            <a:r>
              <a:rPr lang="en-US" altLang="ja-JP" sz="32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18900" y="6063679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{1,3,5,6,9,10}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矢印コネクタ 2"/>
          <p:cNvCxnSpPr>
            <a:stCxn id="31" idx="3"/>
            <a:endCxn id="33" idx="1"/>
          </p:cNvCxnSpPr>
          <p:nvPr/>
        </p:nvCxnSpPr>
        <p:spPr>
          <a:xfrm>
            <a:off x="5507523" y="3371801"/>
            <a:ext cx="1611377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34" idx="3"/>
            <a:endCxn id="41" idx="1"/>
          </p:cNvCxnSpPr>
          <p:nvPr/>
        </p:nvCxnSpPr>
        <p:spPr>
          <a:xfrm>
            <a:off x="5933922" y="4163889"/>
            <a:ext cx="118497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37" idx="3"/>
            <a:endCxn id="44" idx="1"/>
          </p:cNvCxnSpPr>
          <p:nvPr/>
        </p:nvCxnSpPr>
        <p:spPr>
          <a:xfrm>
            <a:off x="6498179" y="4955977"/>
            <a:ext cx="620721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29" idx="3"/>
            <a:endCxn id="46" idx="1"/>
          </p:cNvCxnSpPr>
          <p:nvPr/>
        </p:nvCxnSpPr>
        <p:spPr>
          <a:xfrm>
            <a:off x="6465168" y="6294512"/>
            <a:ext cx="65373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069139" y="6063679"/>
            <a:ext cx="5396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U={1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10}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としたときの補集合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68624" y="3140968"/>
            <a:ext cx="3938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積集合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共通する要素の集合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68624" y="3933056"/>
            <a:ext cx="436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和集合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すべての要素を持つ集合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68624" y="4725144"/>
            <a:ext cx="4929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補集合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にあって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にない要素の集合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32720" y="5517232"/>
            <a:ext cx="390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補集合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以外の要素の集合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0" y="6356368"/>
            <a:ext cx="2311400" cy="365123"/>
          </a:xfrm>
        </p:spPr>
        <p:txBody>
          <a:bodyPr/>
          <a:lstStyle/>
          <a:p>
            <a:fld id="{D2D8002D-B5B0-4BAC-B1F6-782DDCCE6D9C}" type="slidenum">
              <a:rPr kumimoji="1" lang="ja-JP" altLang="en-US" sz="1800" smtClean="0"/>
              <a:pPr/>
              <a:t>4</a:t>
            </a:fld>
            <a:endParaRPr kumimoji="1" lang="ja-JP" altLang="en-US" sz="1800"/>
          </a:p>
        </p:txBody>
      </p:sp>
      <p:sp>
        <p:nvSpPr>
          <p:cNvPr id="36" name="角丸四角形 13">
            <a:extLst>
              <a:ext uri="{FF2B5EF4-FFF2-40B4-BE49-F238E27FC236}">
                <a16:creationId xmlns:a16="http://schemas.microsoft.com/office/drawing/2014/main" id="{E7C93AC4-3DDE-4877-A1D3-9BA7D4773D41}"/>
              </a:ext>
            </a:extLst>
          </p:cNvPr>
          <p:cNvSpPr/>
          <p:nvPr/>
        </p:nvSpPr>
        <p:spPr>
          <a:xfrm>
            <a:off x="2243577" y="790853"/>
            <a:ext cx="5917596" cy="2100409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4DCB05-2F29-487C-BFDA-C9398B9707EB}"/>
              </a:ext>
            </a:extLst>
          </p:cNvPr>
          <p:cNvSpPr txBox="1"/>
          <p:nvPr/>
        </p:nvSpPr>
        <p:spPr>
          <a:xfrm>
            <a:off x="6332204" y="674521"/>
            <a:ext cx="239200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r>
              <a:rPr lang="en-US" altLang="ja-JP" sz="2000">
                <a:latin typeface="Meiryo UI" panose="020B0604030504040204" pitchFamily="50" charset="-128"/>
                <a:ea typeface="Meiryo UI" panose="020B0604030504040204" pitchFamily="50" charset="-128"/>
              </a:rPr>
              <a:t>U (1~10)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5AE92A4-3045-42B5-ADDD-C786E8EC96E8}"/>
              </a:ext>
            </a:extLst>
          </p:cNvPr>
          <p:cNvSpPr txBox="1"/>
          <p:nvPr/>
        </p:nvSpPr>
        <p:spPr>
          <a:xfrm>
            <a:off x="6928251" y="1619618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D8E2B1E-3CE1-43EC-BF5C-B204E0894517}"/>
              </a:ext>
            </a:extLst>
          </p:cNvPr>
          <p:cNvSpPr txBox="1"/>
          <p:nvPr/>
        </p:nvSpPr>
        <p:spPr>
          <a:xfrm>
            <a:off x="7425397" y="1619618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013782B-B665-4F52-AA80-7272B6BF4462}"/>
              </a:ext>
            </a:extLst>
          </p:cNvPr>
          <p:cNvSpPr txBox="1"/>
          <p:nvPr/>
        </p:nvSpPr>
        <p:spPr>
          <a:xfrm>
            <a:off x="6928251" y="2127265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7A75D78-DDB3-4A51-9F84-613D42632B78}"/>
              </a:ext>
            </a:extLst>
          </p:cNvPr>
          <p:cNvSpPr txBox="1"/>
          <p:nvPr/>
        </p:nvSpPr>
        <p:spPr>
          <a:xfrm>
            <a:off x="7425397" y="2127265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60090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800" smtClean="0"/>
              <a:pPr/>
              <a:t>5</a:t>
            </a:fld>
            <a:endParaRPr kumimoji="1" lang="ja-JP" altLang="en-US" sz="18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1784" y="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部分集合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304928" y="2186861"/>
            <a:ext cx="2304256" cy="9361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0552" y="2420887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12640" y="2420887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44488" y="1826821"/>
            <a:ext cx="4896544" cy="151216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04728" y="1537628"/>
            <a:ext cx="11448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22699" y="2420887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38523" y="2420887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30611" y="2420887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69224" y="2042845"/>
            <a:ext cx="23567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 = {2,4}</a:t>
            </a:r>
          </a:p>
          <a:p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 = {2,4,6,8,10}</a:t>
            </a: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 = {10, 11}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48744" y="350100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の部分集合である。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A⊂B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632520" y="2186861"/>
            <a:ext cx="1800200" cy="9361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13040" y="1951673"/>
            <a:ext cx="11448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46835" y="2420887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6536" y="1898829"/>
            <a:ext cx="114646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45088" y="35010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の部分集合ではない。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⊄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1182" y="879103"/>
            <a:ext cx="8603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集合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をすべて集合</a:t>
            </a:r>
            <a:r>
              <a:rPr lang="en-US" altLang="ja-JP" sz="200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が持っているときに、集合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は集合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の部分集合という。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4488" y="3645024"/>
            <a:ext cx="194476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集合と集合の関係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784648" y="5085184"/>
            <a:ext cx="6336704" cy="1440160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61961" y="4869160"/>
            <a:ext cx="4782078" cy="16312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U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と、空集合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Ø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の部分集合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ある集合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について、以下は必ず成り立つ。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Ø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P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U</a:t>
            </a:r>
          </a:p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空集合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Ø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は、全ての集合の部分集合であり、かつ、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U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は、全ての集合を部分集合とする。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874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AF4CCC1-1DA7-43F5-A276-857592943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00434"/>
              </p:ext>
            </p:extLst>
          </p:nvPr>
        </p:nvGraphicFramePr>
        <p:xfrm>
          <a:off x="146135" y="1327454"/>
          <a:ext cx="9613730" cy="5360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7944">
                  <a:extLst>
                    <a:ext uri="{9D8B030D-6E8A-4147-A177-3AD203B41FA5}">
                      <a16:colId xmlns:a16="http://schemas.microsoft.com/office/drawing/2014/main" val="3238307380"/>
                    </a:ext>
                  </a:extLst>
                </a:gridCol>
                <a:gridCol w="2178921">
                  <a:extLst>
                    <a:ext uri="{9D8B030D-6E8A-4147-A177-3AD203B41FA5}">
                      <a16:colId xmlns:a16="http://schemas.microsoft.com/office/drawing/2014/main" val="268922153"/>
                    </a:ext>
                  </a:extLst>
                </a:gridCol>
                <a:gridCol w="710787">
                  <a:extLst>
                    <a:ext uri="{9D8B030D-6E8A-4147-A177-3AD203B41FA5}">
                      <a16:colId xmlns:a16="http://schemas.microsoft.com/office/drawing/2014/main" val="1928942662"/>
                    </a:ext>
                  </a:extLst>
                </a:gridCol>
                <a:gridCol w="4096078">
                  <a:extLst>
                    <a:ext uri="{9D8B030D-6E8A-4147-A177-3AD203B41FA5}">
                      <a16:colId xmlns:a16="http://schemas.microsoft.com/office/drawing/2014/main" val="311081960"/>
                    </a:ext>
                  </a:extLst>
                </a:gridCol>
              </a:tblGrid>
              <a:tr h="24556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否定 ￢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</a:p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ではない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多くない、小さくない、悪くない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 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en-US" altLang="ja-JP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と、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であり、また、さらに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リンゴとミカン、面白いし役に立つ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とき、そしてそのときだけ　</a:t>
                      </a:r>
                      <a:r>
                        <a:rPr kumimoji="1" lang="en-US" altLang="ja-JP" sz="2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2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同値、同じ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例：チケットがある、そしてそのときだけ、入場できる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511208"/>
                  </a:ext>
                </a:extLst>
              </a:tr>
              <a:tr h="227130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 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 [A⊻B]</a:t>
                      </a:r>
                    </a:p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か、さもなければ、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リンゴかミカン、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円または招待券で入場できる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ならば 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 [A</a:t>
                      </a:r>
                      <a:r>
                        <a:rPr kumimoji="1" lang="ja-JP" altLang="en-US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2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B]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なら、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すれば、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のとき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クリスマスならば家にいる、晴れならジョギングする</a:t>
                      </a:r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159103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2F07D6D-DF18-423E-B68F-0C47A8563B68}"/>
              </a:ext>
            </a:extLst>
          </p:cNvPr>
          <p:cNvSpPr txBox="1"/>
          <p:nvPr/>
        </p:nvSpPr>
        <p:spPr>
          <a:xfrm>
            <a:off x="1554473" y="16748"/>
            <a:ext cx="6797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ベン図と</a:t>
            </a:r>
            <a:r>
              <a:rPr kumimoji="1"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命題論理</a:t>
            </a:r>
            <a:r>
              <a:rPr kumimoji="1" lang="en-US" altLang="ja-JP" sz="66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2369724-9222-42FC-9AFB-149752F9B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78" y="2078057"/>
            <a:ext cx="1912950" cy="156195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6082C37-A419-428B-BFD6-8C3D30005A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5410" y="2078057"/>
            <a:ext cx="1912950" cy="15619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8ED9FF9-F8C8-4E0B-AFC2-46828C4C29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5208" y="2073245"/>
            <a:ext cx="1912950" cy="156195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357615AE-B1C6-4644-8901-8A23161A5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0928" y="4800227"/>
            <a:ext cx="1912950" cy="1561950"/>
          </a:xfrm>
          <a:prstGeom prst="rect">
            <a:avLst/>
          </a:prstGeom>
        </p:spPr>
      </p:pic>
      <p:sp>
        <p:nvSpPr>
          <p:cNvPr id="33" name="大かっこ 32">
            <a:extLst>
              <a:ext uri="{FF2B5EF4-FFF2-40B4-BE49-F238E27FC236}">
                <a16:creationId xmlns:a16="http://schemas.microsoft.com/office/drawing/2014/main" id="{2EE31E5C-4DB3-4535-97F1-87E11C19D4B3}"/>
              </a:ext>
            </a:extLst>
          </p:cNvPr>
          <p:cNvSpPr/>
          <p:nvPr/>
        </p:nvSpPr>
        <p:spPr>
          <a:xfrm>
            <a:off x="2504728" y="4869160"/>
            <a:ext cx="2249890" cy="1456595"/>
          </a:xfrm>
          <a:prstGeom prst="bracketPair">
            <a:avLst>
              <a:gd name="adj" fmla="val 8476"/>
            </a:avLst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1B008F-A8CA-4DDF-97CC-73107CAFE56E}"/>
              </a:ext>
            </a:extLst>
          </p:cNvPr>
          <p:cNvSpPr txBox="1"/>
          <p:nvPr/>
        </p:nvSpPr>
        <p:spPr>
          <a:xfrm>
            <a:off x="3335410" y="951111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図によって、命題論理を表す。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大かっこ 13">
            <a:extLst>
              <a:ext uri="{FF2B5EF4-FFF2-40B4-BE49-F238E27FC236}">
                <a16:creationId xmlns:a16="http://schemas.microsoft.com/office/drawing/2014/main" id="{608A5F20-F5E3-425D-9D33-1FF57DD19A87}"/>
              </a:ext>
            </a:extLst>
          </p:cNvPr>
          <p:cNvSpPr/>
          <p:nvPr/>
        </p:nvSpPr>
        <p:spPr>
          <a:xfrm>
            <a:off x="7401272" y="4869160"/>
            <a:ext cx="2249890" cy="1456595"/>
          </a:xfrm>
          <a:prstGeom prst="bracketPair">
            <a:avLst>
              <a:gd name="adj" fmla="val 8476"/>
            </a:avLst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8B014B0-D1F7-4DF6-A548-E53FB2A5E3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950" y="4800227"/>
            <a:ext cx="1912950" cy="156195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569EB98-BA40-459D-888D-42AD3EED3F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7401" y="4800227"/>
            <a:ext cx="1912950" cy="156195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E7EBD91-18C0-4466-996F-C22E506C9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3431" y="4800227"/>
            <a:ext cx="1912950" cy="15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7685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2F07D6D-DF18-423E-B68F-0C47A8563B68}"/>
              </a:ext>
            </a:extLst>
          </p:cNvPr>
          <p:cNvSpPr txBox="1"/>
          <p:nvPr/>
        </p:nvSpPr>
        <p:spPr>
          <a:xfrm>
            <a:off x="1554473" y="16748"/>
            <a:ext cx="6797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ベン図と</a:t>
            </a:r>
            <a:r>
              <a:rPr kumimoji="1"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命題論理</a:t>
            </a:r>
            <a:r>
              <a:rPr kumimoji="1" lang="en-US" altLang="ja-JP" sz="66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D20A0B52-38C7-4449-9322-34A4769F6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49" y="1848234"/>
            <a:ext cx="1912950" cy="15619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605D2F-5A8F-4C6E-BFC6-6983C414ED4A}"/>
              </a:ext>
            </a:extLst>
          </p:cNvPr>
          <p:cNvSpPr txBox="1"/>
          <p:nvPr/>
        </p:nvSpPr>
        <p:spPr>
          <a:xfrm>
            <a:off x="200472" y="1321714"/>
            <a:ext cx="2590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ベン図から真理値表への変換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BFEA8395-C163-4552-989A-AEAD6350B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45753"/>
              </p:ext>
            </p:extLst>
          </p:nvPr>
        </p:nvGraphicFramePr>
        <p:xfrm>
          <a:off x="2722529" y="1848234"/>
          <a:ext cx="349357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4843">
                  <a:extLst>
                    <a:ext uri="{9D8B030D-6E8A-4147-A177-3AD203B41FA5}">
                      <a16:colId xmlns:a16="http://schemas.microsoft.com/office/drawing/2014/main" val="3809966116"/>
                    </a:ext>
                  </a:extLst>
                </a:gridCol>
                <a:gridCol w="704843">
                  <a:extLst>
                    <a:ext uri="{9D8B030D-6E8A-4147-A177-3AD203B41FA5}">
                      <a16:colId xmlns:a16="http://schemas.microsoft.com/office/drawing/2014/main" val="3626215777"/>
                    </a:ext>
                  </a:extLst>
                </a:gridCol>
                <a:gridCol w="1041942">
                  <a:extLst>
                    <a:ext uri="{9D8B030D-6E8A-4147-A177-3AD203B41FA5}">
                      <a16:colId xmlns:a16="http://schemas.microsoft.com/office/drawing/2014/main" val="819231265"/>
                    </a:ext>
                  </a:extLst>
                </a:gridCol>
                <a:gridCol w="1041942">
                  <a:extLst>
                    <a:ext uri="{9D8B030D-6E8A-4147-A177-3AD203B41FA5}">
                      <a16:colId xmlns:a16="http://schemas.microsoft.com/office/drawing/2014/main" val="21995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4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238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63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85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10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12096"/>
                  </a:ext>
                </a:extLst>
              </a:tr>
            </a:tbl>
          </a:graphicData>
        </a:graphic>
      </p:graphicFrame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04A12270-5B30-4963-894D-50CD17E6AAF7}"/>
              </a:ext>
            </a:extLst>
          </p:cNvPr>
          <p:cNvCxnSpPr/>
          <p:nvPr/>
        </p:nvCxnSpPr>
        <p:spPr>
          <a:xfrm flipH="1">
            <a:off x="1158724" y="2357884"/>
            <a:ext cx="1635813" cy="271325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40D77F25-E594-4E70-9F59-F47E8EA63F28}"/>
              </a:ext>
            </a:extLst>
          </p:cNvPr>
          <p:cNvCxnSpPr>
            <a:cxnSpLocks/>
          </p:cNvCxnSpPr>
          <p:nvPr/>
        </p:nvCxnSpPr>
        <p:spPr>
          <a:xfrm flipH="1">
            <a:off x="634297" y="2799962"/>
            <a:ext cx="2160242" cy="17213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8C691B0F-073A-4F60-ACF0-7D36B6CD6B4E}"/>
              </a:ext>
            </a:extLst>
          </p:cNvPr>
          <p:cNvCxnSpPr>
            <a:cxnSpLocks/>
          </p:cNvCxnSpPr>
          <p:nvPr/>
        </p:nvCxnSpPr>
        <p:spPr>
          <a:xfrm flipH="1" flipV="1">
            <a:off x="1570401" y="3005956"/>
            <a:ext cx="1296146" cy="132903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A92867AF-9DF7-4FF5-AC61-B5151D2900CD}"/>
              </a:ext>
            </a:extLst>
          </p:cNvPr>
          <p:cNvCxnSpPr>
            <a:cxnSpLocks/>
          </p:cNvCxnSpPr>
          <p:nvPr/>
        </p:nvCxnSpPr>
        <p:spPr>
          <a:xfrm flipH="1" flipV="1">
            <a:off x="1846991" y="3242022"/>
            <a:ext cx="1019556" cy="273585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 15">
            <a:extLst>
              <a:ext uri="{FF2B5EF4-FFF2-40B4-BE49-F238E27FC236}">
                <a16:creationId xmlns:a16="http://schemas.microsoft.com/office/drawing/2014/main" id="{C94D194F-AA5B-4AFB-A20F-10909A9CB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95473"/>
              </p:ext>
            </p:extLst>
          </p:nvPr>
        </p:nvGraphicFramePr>
        <p:xfrm>
          <a:off x="200472" y="3933056"/>
          <a:ext cx="5402378" cy="189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85226262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58189279"/>
                    </a:ext>
                  </a:extLst>
                </a:gridCol>
                <a:gridCol w="1225914">
                  <a:extLst>
                    <a:ext uri="{9D8B030D-6E8A-4147-A177-3AD203B41FA5}">
                      <a16:colId xmlns:a16="http://schemas.microsoft.com/office/drawing/2014/main" val="1288983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ベン図での意味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要素命題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ベン図で領域選択されていれば</a:t>
                      </a:r>
                      <a:r>
                        <a:rPr kumimoji="1" lang="en-US" altLang="ja-JP" sz="1050"/>
                        <a:t>1</a:t>
                      </a:r>
                      <a:endParaRPr kumimoji="1" lang="ja-JP" altLang="en-US" sz="105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5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</a:t>
                      </a:r>
                      <a:r>
                        <a:rPr kumimoji="1" lang="ja-JP" altLang="en-US" sz="1200"/>
                        <a:t>と</a:t>
                      </a:r>
                      <a:r>
                        <a:rPr kumimoji="1" lang="en-US" altLang="ja-JP" sz="1200"/>
                        <a:t>B</a:t>
                      </a:r>
                      <a:r>
                        <a:rPr kumimoji="1" lang="ja-JP" altLang="en-US" sz="1200"/>
                        <a:t>の枠の中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A=1, B=1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1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3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</a:t>
                      </a:r>
                      <a:r>
                        <a:rPr kumimoji="1" lang="ja-JP" altLang="en-US" sz="1200"/>
                        <a:t>の中で</a:t>
                      </a:r>
                      <a:r>
                        <a:rPr kumimoji="1" lang="en-US" altLang="ja-JP" sz="1200"/>
                        <a:t>B</a:t>
                      </a:r>
                      <a:r>
                        <a:rPr kumimoji="1" lang="ja-JP" altLang="en-US" sz="1200"/>
                        <a:t>の外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A=1, B=0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0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56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</a:t>
                      </a:r>
                      <a:r>
                        <a:rPr kumimoji="1" lang="ja-JP" altLang="en-US" sz="1200"/>
                        <a:t>の外で</a:t>
                      </a:r>
                      <a:r>
                        <a:rPr kumimoji="1" lang="en-US" altLang="ja-JP" sz="1200"/>
                        <a:t>B</a:t>
                      </a:r>
                      <a:r>
                        <a:rPr kumimoji="1" lang="ja-JP" altLang="en-US" sz="1200"/>
                        <a:t>の中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A=0, B=1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1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49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</a:t>
                      </a:r>
                      <a:r>
                        <a:rPr kumimoji="1" lang="ja-JP" altLang="en-US" sz="1200"/>
                        <a:t>と</a:t>
                      </a:r>
                      <a:r>
                        <a:rPr kumimoji="1" lang="en-US" altLang="ja-JP" sz="1200"/>
                        <a:t>B</a:t>
                      </a:r>
                      <a:r>
                        <a:rPr kumimoji="1" lang="ja-JP" altLang="en-US" sz="1200"/>
                        <a:t>の枠の外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A=0, B=0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1</a:t>
                      </a:r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095653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E7B5A6-ADB4-4F64-82A6-4FC864EBE6C4}"/>
              </a:ext>
            </a:extLst>
          </p:cNvPr>
          <p:cNvSpPr txBox="1"/>
          <p:nvPr/>
        </p:nvSpPr>
        <p:spPr>
          <a:xfrm>
            <a:off x="5904642" y="4293096"/>
            <a:ext cx="3794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ベン図から記号への変換は、ベン図から真理値表を作成し、記号からも真理値表を作成して同じものを選択する。</a:t>
            </a:r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8" name="表 3">
            <a:extLst>
              <a:ext uri="{FF2B5EF4-FFF2-40B4-BE49-F238E27FC236}">
                <a16:creationId xmlns:a16="http://schemas.microsoft.com/office/drawing/2014/main" id="{23CFBC26-E2E5-4487-833A-3B2860EFC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89796"/>
              </p:ext>
            </p:extLst>
          </p:nvPr>
        </p:nvGraphicFramePr>
        <p:xfrm>
          <a:off x="5904641" y="5184103"/>
          <a:ext cx="3794735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3693">
                  <a:extLst>
                    <a:ext uri="{9D8B030D-6E8A-4147-A177-3AD203B41FA5}">
                      <a16:colId xmlns:a16="http://schemas.microsoft.com/office/drawing/2014/main" val="3809966116"/>
                    </a:ext>
                  </a:extLst>
                </a:gridCol>
                <a:gridCol w="284758">
                  <a:extLst>
                    <a:ext uri="{9D8B030D-6E8A-4147-A177-3AD203B41FA5}">
                      <a16:colId xmlns:a16="http://schemas.microsoft.com/office/drawing/2014/main" val="3626215777"/>
                    </a:ext>
                  </a:extLst>
                </a:gridCol>
                <a:gridCol w="527714">
                  <a:extLst>
                    <a:ext uri="{9D8B030D-6E8A-4147-A177-3AD203B41FA5}">
                      <a16:colId xmlns:a16="http://schemas.microsoft.com/office/drawing/2014/main" val="1368428865"/>
                    </a:ext>
                  </a:extLst>
                </a:gridCol>
                <a:gridCol w="527714">
                  <a:extLst>
                    <a:ext uri="{9D8B030D-6E8A-4147-A177-3AD203B41FA5}">
                      <a16:colId xmlns:a16="http://schemas.microsoft.com/office/drawing/2014/main" val="819231265"/>
                    </a:ext>
                  </a:extLst>
                </a:gridCol>
                <a:gridCol w="527714">
                  <a:extLst>
                    <a:ext uri="{9D8B030D-6E8A-4147-A177-3AD203B41FA5}">
                      <a16:colId xmlns:a16="http://schemas.microsoft.com/office/drawing/2014/main" val="704733462"/>
                    </a:ext>
                  </a:extLst>
                </a:gridCol>
                <a:gridCol w="527714">
                  <a:extLst>
                    <a:ext uri="{9D8B030D-6E8A-4147-A177-3AD203B41FA5}">
                      <a16:colId xmlns:a16="http://schemas.microsoft.com/office/drawing/2014/main" val="167355"/>
                    </a:ext>
                  </a:extLst>
                </a:gridCol>
                <a:gridCol w="527714">
                  <a:extLst>
                    <a:ext uri="{9D8B030D-6E8A-4147-A177-3AD203B41FA5}">
                      <a16:colId xmlns:a16="http://schemas.microsoft.com/office/drawing/2014/main" val="1915662534"/>
                    </a:ext>
                  </a:extLst>
                </a:gridCol>
                <a:gridCol w="527714">
                  <a:extLst>
                    <a:ext uri="{9D8B030D-6E8A-4147-A177-3AD203B41FA5}">
                      <a16:colId xmlns:a16="http://schemas.microsoft.com/office/drawing/2014/main" val="2949513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0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0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0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A⊻B</a:t>
                      </a:r>
                      <a:endParaRPr kumimoji="1" lang="ja-JP" altLang="en-US" sz="10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0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0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0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238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638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856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10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12096"/>
                  </a:ext>
                </a:extLst>
              </a:tr>
            </a:tbl>
          </a:graphicData>
        </a:graphic>
      </p:graphicFrame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8362C57-398F-4C68-98E4-5059419E66DE}"/>
              </a:ext>
            </a:extLst>
          </p:cNvPr>
          <p:cNvSpPr/>
          <p:nvPr/>
        </p:nvSpPr>
        <p:spPr>
          <a:xfrm>
            <a:off x="5745088" y="4221088"/>
            <a:ext cx="4032448" cy="2448272"/>
          </a:xfrm>
          <a:prstGeom prst="roundRect">
            <a:avLst>
              <a:gd name="adj" fmla="val 9963"/>
            </a:avLst>
          </a:prstGeom>
          <a:noFill/>
          <a:ln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4752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QR コード&#10;&#10;自動的に生成された説明">
            <a:extLst>
              <a:ext uri="{FF2B5EF4-FFF2-40B4-BE49-F238E27FC236}">
                <a16:creationId xmlns:a16="http://schemas.microsoft.com/office/drawing/2014/main" id="{062E0340-DC1A-4E4C-9924-17BA07616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299" y="-108276"/>
            <a:ext cx="2114286" cy="2114286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800" smtClean="0"/>
              <a:pPr/>
              <a:t>8</a:t>
            </a:fld>
            <a:endParaRPr kumimoji="1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31432" y="951111"/>
            <a:ext cx="5065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図によって、推論が妥当であるかを検証する方法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44488" y="2111370"/>
            <a:ext cx="1800200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88504" y="4890646"/>
            <a:ext cx="1584176" cy="72008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44488" y="4674622"/>
            <a:ext cx="2744435" cy="12241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20552" y="5466710"/>
            <a:ext cx="8002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44688" y="5754742"/>
            <a:ext cx="7521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88923" y="4819508"/>
            <a:ext cx="282801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日本人ならば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金持ちである。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すべての日本人は金持ちである。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ないならば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日本人ではない。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4488" y="3747809"/>
            <a:ext cx="2337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日本人であり、かつ、金持ちである。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52695" y="3767554"/>
            <a:ext cx="2863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日本人であるか、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金持ちである。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2471410"/>
            <a:ext cx="360040" cy="36004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24" y="2543418"/>
            <a:ext cx="360040" cy="36004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675801"/>
            <a:ext cx="360040" cy="36004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5034662"/>
            <a:ext cx="360040" cy="36004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5106670"/>
            <a:ext cx="360040" cy="36004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24" y="4962654"/>
            <a:ext cx="360040" cy="36004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517574" y="1875601"/>
            <a:ext cx="8002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</a:t>
            </a:r>
          </a:p>
        </p:txBody>
      </p:sp>
      <p:pic>
        <p:nvPicPr>
          <p:cNvPr id="73" name="図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04" y="4962654"/>
            <a:ext cx="180020" cy="360040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744" y="5250686"/>
            <a:ext cx="180020" cy="360040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128464" y="1823338"/>
            <a:ext cx="5616624" cy="2376264"/>
          </a:xfrm>
          <a:prstGeom prst="roundRect">
            <a:avLst>
              <a:gd name="adj" fmla="val 5896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920552" y="2471410"/>
            <a:ext cx="1800200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84648" y="3047474"/>
            <a:ext cx="7521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3008784" y="2131115"/>
            <a:ext cx="1800200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181870" y="1895346"/>
            <a:ext cx="8002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</a:t>
            </a:r>
          </a:p>
        </p:txBody>
      </p:sp>
      <p:sp>
        <p:nvSpPr>
          <p:cNvPr id="90" name="角丸四角形 89"/>
          <p:cNvSpPr/>
          <p:nvPr/>
        </p:nvSpPr>
        <p:spPr>
          <a:xfrm>
            <a:off x="3584848" y="2491155"/>
            <a:ext cx="1800200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448944" y="3067219"/>
            <a:ext cx="7521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957181" y="4127594"/>
            <a:ext cx="1959191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共通部分がある場合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846512" y="4138627"/>
            <a:ext cx="1973617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共通部分がない場合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6033120" y="2131115"/>
            <a:ext cx="1152128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206206" y="1895346"/>
            <a:ext cx="8002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7329264" y="2111370"/>
            <a:ext cx="1152128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545288" y="2759442"/>
            <a:ext cx="7521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" name="図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44" y="2377916"/>
            <a:ext cx="360040" cy="360040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80" y="2327394"/>
            <a:ext cx="180020" cy="36004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16" y="2255386"/>
            <a:ext cx="180020" cy="360040"/>
          </a:xfrm>
          <a:prstGeom prst="rect">
            <a:avLst/>
          </a:prstGeom>
        </p:spPr>
      </p:pic>
      <p:sp>
        <p:nvSpPr>
          <p:cNvPr id="104" name="角丸四角形 103"/>
          <p:cNvSpPr/>
          <p:nvPr/>
        </p:nvSpPr>
        <p:spPr>
          <a:xfrm>
            <a:off x="5889104" y="1823338"/>
            <a:ext cx="3888432" cy="2376264"/>
          </a:xfrm>
          <a:prstGeom prst="roundRect">
            <a:avLst>
              <a:gd name="adj" fmla="val 5896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00" y="2449924"/>
            <a:ext cx="360040" cy="360040"/>
          </a:xfrm>
          <a:prstGeom prst="rect">
            <a:avLst/>
          </a:prstGeom>
        </p:spPr>
      </p:pic>
      <p:pic>
        <p:nvPicPr>
          <p:cNvPr id="106" name="図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2449924"/>
            <a:ext cx="180020" cy="360040"/>
          </a:xfrm>
          <a:prstGeom prst="rect">
            <a:avLst/>
          </a:prstGeom>
        </p:spPr>
      </p:pic>
      <p:pic>
        <p:nvPicPr>
          <p:cNvPr id="107" name="図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00" y="2255386"/>
            <a:ext cx="180020" cy="360040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872" y="2543418"/>
            <a:ext cx="180020" cy="360040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36" y="2543418"/>
            <a:ext cx="180020" cy="360040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2615426"/>
            <a:ext cx="180020" cy="360040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92" y="2831450"/>
            <a:ext cx="180020" cy="360040"/>
          </a:xfrm>
          <a:prstGeom prst="rect">
            <a:avLst/>
          </a:prstGeom>
        </p:spPr>
      </p:pic>
      <p:pic>
        <p:nvPicPr>
          <p:cNvPr id="112" name="図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298" y="3695546"/>
            <a:ext cx="180020" cy="360040"/>
          </a:xfrm>
          <a:prstGeom prst="rect">
            <a:avLst/>
          </a:prstGeom>
        </p:spPr>
      </p:pic>
      <p:sp>
        <p:nvSpPr>
          <p:cNvPr id="114" name="テキスト ボックス 113"/>
          <p:cNvSpPr txBox="1"/>
          <p:nvPr/>
        </p:nvSpPr>
        <p:spPr>
          <a:xfrm>
            <a:off x="6082598" y="3121223"/>
            <a:ext cx="261481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日本人であり、かつ、金持ち、は居ない。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日本人ならば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金持ちならば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5" name="図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2327394"/>
            <a:ext cx="180020" cy="360040"/>
          </a:xfrm>
          <a:prstGeom prst="rect">
            <a:avLst/>
          </a:prstGeom>
        </p:spPr>
      </p:pic>
      <p:sp>
        <p:nvSpPr>
          <p:cNvPr id="116" name="テキスト ボックス 115"/>
          <p:cNvSpPr txBox="1"/>
          <p:nvPr/>
        </p:nvSpPr>
        <p:spPr>
          <a:xfrm>
            <a:off x="8553400" y="2543418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金持ちでもない。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5970766"/>
            <a:ext cx="360040" cy="360040"/>
          </a:xfrm>
          <a:prstGeom prst="rect">
            <a:avLst/>
          </a:prstGeom>
        </p:spPr>
      </p:pic>
      <p:sp>
        <p:nvSpPr>
          <p:cNvPr id="120" name="テキスト ボックス 119"/>
          <p:cNvSpPr txBox="1"/>
          <p:nvPr/>
        </p:nvSpPr>
        <p:spPr>
          <a:xfrm>
            <a:off x="488504" y="6042774"/>
            <a:ext cx="2337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日本人であり、かつ、金持ちである。</a:t>
            </a:r>
          </a:p>
        </p:txBody>
      </p:sp>
      <p:pic>
        <p:nvPicPr>
          <p:cNvPr id="121" name="図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84" y="6042774"/>
            <a:ext cx="180020" cy="360040"/>
          </a:xfrm>
          <a:prstGeom prst="rect">
            <a:avLst/>
          </a:prstGeom>
        </p:spPr>
      </p:pic>
      <p:sp>
        <p:nvSpPr>
          <p:cNvPr id="122" name="テキスト ボックス 121"/>
          <p:cNvSpPr txBox="1"/>
          <p:nvPr/>
        </p:nvSpPr>
        <p:spPr>
          <a:xfrm>
            <a:off x="3168868" y="6042774"/>
            <a:ext cx="2504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ではない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、かつ、金持ちである。</a:t>
            </a:r>
          </a:p>
        </p:txBody>
      </p:sp>
      <p:sp>
        <p:nvSpPr>
          <p:cNvPr id="123" name="角丸四角形 122"/>
          <p:cNvSpPr/>
          <p:nvPr/>
        </p:nvSpPr>
        <p:spPr>
          <a:xfrm>
            <a:off x="128464" y="4530606"/>
            <a:ext cx="5832648" cy="1944216"/>
          </a:xfrm>
          <a:prstGeom prst="roundRect">
            <a:avLst>
              <a:gd name="adj" fmla="val 5896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967410" y="6402814"/>
            <a:ext cx="2154757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片方の集合を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含む場合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216696" y="3346539"/>
            <a:ext cx="1694695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日本人で金持ちが居る。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105128" y="4530606"/>
            <a:ext cx="3600400" cy="1944216"/>
          </a:xfrm>
          <a:prstGeom prst="roundRect">
            <a:avLst>
              <a:gd name="adj" fmla="val 5896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089239" y="6402814"/>
            <a:ext cx="1632178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ベン図による推論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6393160" y="5043046"/>
            <a:ext cx="1296144" cy="4956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6249144" y="4827022"/>
            <a:ext cx="2016224" cy="9997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609184" y="5416188"/>
            <a:ext cx="80021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日本人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329264" y="5682734"/>
            <a:ext cx="7521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84" y="5106670"/>
            <a:ext cx="360040" cy="36004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32" y="5106670"/>
            <a:ext cx="360040" cy="36004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28" y="5178678"/>
            <a:ext cx="180020" cy="36004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32" y="5178678"/>
            <a:ext cx="180020" cy="36004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44" y="6042774"/>
            <a:ext cx="180020" cy="360040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6393160" y="6114782"/>
            <a:ext cx="3150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金持ちでない人は、日本人ではない？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=&gt; 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YES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7363" y="16748"/>
            <a:ext cx="5993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ベン図による推論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8265368" y="4818638"/>
            <a:ext cx="1368152" cy="9997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409384" y="5682734"/>
            <a:ext cx="112242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金持ちではない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52887" y="1325126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スマホ用ベン図説明のスライド→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ブラウザによって表示が崩れる時があります）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89134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alpha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1600</Words>
  <Application>Microsoft Office PowerPoint</Application>
  <PresentationFormat>A4 210 x 297 mm</PresentationFormat>
  <Paragraphs>294</Paragraphs>
  <Slides>8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Meiryo UI</vt:lpstr>
      <vt:lpstr>Arial</vt:lpstr>
      <vt:lpstr>Calibri</vt:lpstr>
      <vt:lpstr>Office テーマ</vt:lpstr>
      <vt:lpstr>離散数学入門 （集合論、ベン図）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論理学入門</dc:title>
  <cp:lastModifiedBy>toyohisa nakada</cp:lastModifiedBy>
  <cp:revision>905</cp:revision>
  <cp:lastPrinted>2022-01-05T10:16:54Z</cp:lastPrinted>
  <dcterms:modified xsi:type="dcterms:W3CDTF">2022-07-10T00:25:37Z</dcterms:modified>
</cp:coreProperties>
</file>