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75" r:id="rId3"/>
    <p:sldId id="276" r:id="rId4"/>
    <p:sldId id="257" r:id="rId5"/>
    <p:sldId id="258" r:id="rId6"/>
    <p:sldId id="270" r:id="rId7"/>
    <p:sldId id="269" r:id="rId8"/>
    <p:sldId id="271" r:id="rId9"/>
    <p:sldId id="272" r:id="rId10"/>
    <p:sldId id="274" r:id="rId11"/>
    <p:sldId id="265" r:id="rId12"/>
    <p:sldId id="267" r:id="rId13"/>
    <p:sldId id="268" r:id="rId14"/>
    <p:sldId id="266" r:id="rId15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7" autoAdjust="0"/>
    <p:restoredTop sz="94660"/>
  </p:normalViewPr>
  <p:slideViewPr>
    <p:cSldViewPr>
      <p:cViewPr varScale="1">
        <p:scale>
          <a:sx n="70" d="100"/>
          <a:sy n="70" d="100"/>
        </p:scale>
        <p:origin x="5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606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D1CEC1A-3BA3-4ADA-AEFB-ADA1074528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759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C3A1417-57D4-49C5-8F72-BBE75A52199F}" type="datetimeFigureOut">
              <a:rPr kumimoji="1" lang="ja-JP" altLang="en-US" smtClean="0"/>
              <a:pPr/>
              <a:t>2015/12/17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8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7B90984-01CF-4241-AC57-F870B86841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2008/8/19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2008/8/19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2008/8/19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述語論理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6543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述語論理の否定形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1628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下矢印 10"/>
          <p:cNvSpPr/>
          <p:nvPr/>
        </p:nvSpPr>
        <p:spPr>
          <a:xfrm>
            <a:off x="2428860" y="2357430"/>
            <a:ext cx="357190" cy="1071570"/>
          </a:xfrm>
          <a:prstGeom prst="downArrow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量化命題の否定形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9742" y="1357298"/>
            <a:ext cx="73645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600" dirty="0" smtClean="0">
                <a:solidFill>
                  <a:srgbClr val="FFC000"/>
                </a:solidFill>
              </a:rPr>
              <a:t>￢</a:t>
            </a:r>
            <a:r>
              <a:rPr lang="en-US" altLang="ja-JP" sz="6600" dirty="0" smtClean="0">
                <a:solidFill>
                  <a:schemeClr val="bg1"/>
                </a:solidFill>
              </a:rPr>
              <a:t>∀</a:t>
            </a:r>
            <a:r>
              <a:rPr lang="en-US" altLang="ja-JP" sz="6600" dirty="0" err="1" smtClean="0">
                <a:solidFill>
                  <a:schemeClr val="bg1"/>
                </a:solidFill>
              </a:rPr>
              <a:t>xFx</a:t>
            </a:r>
            <a:r>
              <a:rPr lang="ja-JP" altLang="en-US" sz="6600" dirty="0" smtClean="0">
                <a:solidFill>
                  <a:schemeClr val="bg1"/>
                </a:solidFill>
              </a:rPr>
              <a:t>　≠　∀</a:t>
            </a:r>
            <a:r>
              <a:rPr lang="en-US" altLang="ja-JP" sz="6600" dirty="0" smtClean="0">
                <a:solidFill>
                  <a:schemeClr val="bg1"/>
                </a:solidFill>
              </a:rPr>
              <a:t>x</a:t>
            </a:r>
            <a:r>
              <a:rPr lang="ja-JP" altLang="en-US" sz="6600" dirty="0" smtClean="0">
                <a:solidFill>
                  <a:srgbClr val="FFC000"/>
                </a:solidFill>
              </a:rPr>
              <a:t>￢</a:t>
            </a:r>
            <a:r>
              <a:rPr lang="en-US" altLang="ja-JP" sz="6600" dirty="0" err="1" smtClean="0">
                <a:solidFill>
                  <a:schemeClr val="bg1"/>
                </a:solidFill>
              </a:rPr>
              <a:t>Fx</a:t>
            </a:r>
            <a:endParaRPr lang="en-US" altLang="ja-JP" sz="6600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2961" y="2428868"/>
            <a:ext cx="8198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x</a:t>
            </a:r>
            <a:r>
              <a:rPr lang="ja-JP" altLang="en-US" sz="3200" dirty="0" smtClean="0">
                <a:solidFill>
                  <a:schemeClr val="bg1"/>
                </a:solidFill>
              </a:rPr>
              <a:t>の個体領域 </a:t>
            </a:r>
            <a:r>
              <a:rPr lang="en-US" altLang="ja-JP" sz="3200" dirty="0" smtClean="0">
                <a:solidFill>
                  <a:schemeClr val="bg1"/>
                </a:solidFill>
              </a:rPr>
              <a:t>= </a:t>
            </a:r>
            <a:r>
              <a:rPr lang="ja-JP" altLang="en-US" sz="3200" dirty="0" smtClean="0">
                <a:solidFill>
                  <a:schemeClr val="bg1"/>
                </a:solidFill>
              </a:rPr>
              <a:t>学生、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Fx</a:t>
            </a:r>
            <a:r>
              <a:rPr lang="ja-JP" altLang="en-US" sz="3200" dirty="0" smtClean="0">
                <a:solidFill>
                  <a:schemeClr val="bg1"/>
                </a:solidFill>
              </a:rPr>
              <a:t>を優秀であるとすると、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282" y="3500438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すべての学生は優秀である、ということはない。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3570" y="3500438"/>
            <a:ext cx="3143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すべての学生は優秀ではない。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6314" y="3643314"/>
            <a:ext cx="490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≠</a:t>
            </a:r>
            <a:endParaRPr lang="en-US" altLang="ja-JP" sz="4800" dirty="0" smtClean="0">
              <a:solidFill>
                <a:schemeClr val="bg1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643702" y="2357430"/>
            <a:ext cx="357190" cy="1071570"/>
          </a:xfrm>
          <a:prstGeom prst="downArrow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9" grpId="0"/>
      <p:bldP spid="10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214282" y="1285860"/>
            <a:ext cx="1571636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全称記号</a:t>
            </a:r>
            <a:r>
              <a:rPr lang="en-US" altLang="ja-JP" dirty="0" smtClean="0"/>
              <a:t>(</a:t>
            </a:r>
            <a:r>
              <a:rPr lang="ja-JP" altLang="en-US" dirty="0" smtClean="0"/>
              <a:t>∀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の否定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1062" y="3215477"/>
            <a:ext cx="1355740" cy="1355740"/>
          </a:xfrm>
          <a:prstGeom prst="rect">
            <a:avLst/>
          </a:prstGeom>
          <a:noFill/>
        </p:spPr>
      </p:pic>
      <p:pic>
        <p:nvPicPr>
          <p:cNvPr id="6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388469" y="5072074"/>
            <a:ext cx="1357322" cy="1357322"/>
          </a:xfrm>
          <a:prstGeom prst="rect">
            <a:avLst/>
          </a:prstGeom>
          <a:noFill/>
        </p:spPr>
      </p:pic>
      <p:pic>
        <p:nvPicPr>
          <p:cNvPr id="7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087458" y="3214686"/>
            <a:ext cx="1357322" cy="1357322"/>
          </a:xfrm>
          <a:prstGeom prst="rect">
            <a:avLst/>
          </a:prstGeom>
          <a:noFill/>
        </p:spPr>
      </p:pic>
      <p:sp>
        <p:nvSpPr>
          <p:cNvPr id="8" name="角丸四角形 7"/>
          <p:cNvSpPr/>
          <p:nvPr/>
        </p:nvSpPr>
        <p:spPr>
          <a:xfrm>
            <a:off x="285720" y="4929198"/>
            <a:ext cx="7215238" cy="1643074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6" descr="C:\Documents and Settings\t-nakada\Local Settings\Temporary Internet Files\Content.IE5\S5YRCXMN\MCj0433929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786446" y="5072074"/>
            <a:ext cx="1357322" cy="1357322"/>
          </a:xfrm>
          <a:prstGeom prst="rect">
            <a:avLst/>
          </a:prstGeom>
          <a:noFill/>
        </p:spPr>
      </p:pic>
      <p:sp>
        <p:nvSpPr>
          <p:cNvPr id="14" name="角丸四角形 13"/>
          <p:cNvSpPr/>
          <p:nvPr/>
        </p:nvSpPr>
        <p:spPr>
          <a:xfrm>
            <a:off x="285720" y="3071810"/>
            <a:ext cx="7215238" cy="1643074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59936" y="357187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優秀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9936" y="5214950"/>
            <a:ext cx="154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優秀ではない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282" y="1285860"/>
            <a:ext cx="14959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∀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xFx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13654" y="1285860"/>
            <a:ext cx="2060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￢∀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xFx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77283" y="1285860"/>
            <a:ext cx="2060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∀</a:t>
            </a:r>
            <a:r>
              <a:rPr lang="en-US" altLang="ja-JP" sz="4400" dirty="0" smtClean="0">
                <a:solidFill>
                  <a:schemeClr val="bg1"/>
                </a:solidFill>
              </a:rPr>
              <a:t>x</a:t>
            </a:r>
            <a:r>
              <a:rPr lang="ja-JP" altLang="en-US" sz="4400" dirty="0" smtClean="0">
                <a:solidFill>
                  <a:schemeClr val="bg1"/>
                </a:solidFill>
              </a:rPr>
              <a:t>￢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0911" y="1285860"/>
            <a:ext cx="2624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￢∀</a:t>
            </a:r>
            <a:r>
              <a:rPr lang="en-US" altLang="ja-JP" sz="4400" dirty="0" smtClean="0">
                <a:solidFill>
                  <a:schemeClr val="bg1"/>
                </a:solidFill>
              </a:rPr>
              <a:t>x</a:t>
            </a:r>
            <a:r>
              <a:rPr lang="ja-JP" altLang="en-US" sz="4400" dirty="0" smtClean="0">
                <a:solidFill>
                  <a:schemeClr val="bg1"/>
                </a:solidFill>
              </a:rPr>
              <a:t>￢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83553" y="2376066"/>
            <a:ext cx="4576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すべての学生は優秀である。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71445" y="2376066"/>
            <a:ext cx="6401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すべての学生は優秀である、ことはない。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96002" y="2376066"/>
            <a:ext cx="4951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すべての学生は優秀ではない。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83893" y="2376066"/>
            <a:ext cx="6776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すべての学生は優秀ではない、ことはない。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000232" y="1285860"/>
            <a:ext cx="2071702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214810" y="1285860"/>
            <a:ext cx="2071702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6429388" y="1285860"/>
            <a:ext cx="2643206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3774E-7 L 3.33333E-6 -0.275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23774E-7 L -4.44444E-6 -0.264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46994E-6 L -2.77778E-6 0.2786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27521 L -1.94444E-6 -0.00231 " pathEditMode="relative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46994E-6 L -5.55556E-7 0.2786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0.26457 L 6.94444E-6 -0.00231 " pathEditMode="relative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27867 L -5.55556E-7 0.00601 " pathEditMode="relative" ptsTypes="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214282" y="1285860"/>
            <a:ext cx="1571636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存在記号</a:t>
            </a:r>
            <a:r>
              <a:rPr lang="en-US" altLang="ja-JP" dirty="0" smtClean="0"/>
              <a:t>(</a:t>
            </a:r>
            <a:r>
              <a:rPr lang="ja-JP" altLang="en-US" dirty="0" smtClean="0"/>
              <a:t>∃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の否定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pic>
        <p:nvPicPr>
          <p:cNvPr id="5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91062" y="5072865"/>
            <a:ext cx="1355740" cy="1355740"/>
          </a:xfrm>
          <a:prstGeom prst="rect">
            <a:avLst/>
          </a:prstGeom>
          <a:noFill/>
        </p:spPr>
      </p:pic>
      <p:pic>
        <p:nvPicPr>
          <p:cNvPr id="6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388469" y="5072074"/>
            <a:ext cx="1357322" cy="1357322"/>
          </a:xfrm>
          <a:prstGeom prst="rect">
            <a:avLst/>
          </a:prstGeom>
          <a:noFill/>
        </p:spPr>
      </p:pic>
      <p:pic>
        <p:nvPicPr>
          <p:cNvPr id="7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087458" y="5072074"/>
            <a:ext cx="1357322" cy="1357322"/>
          </a:xfrm>
          <a:prstGeom prst="rect">
            <a:avLst/>
          </a:prstGeom>
          <a:noFill/>
        </p:spPr>
      </p:pic>
      <p:sp>
        <p:nvSpPr>
          <p:cNvPr id="8" name="角丸四角形 7"/>
          <p:cNvSpPr/>
          <p:nvPr/>
        </p:nvSpPr>
        <p:spPr>
          <a:xfrm>
            <a:off x="285720" y="4929198"/>
            <a:ext cx="7215238" cy="1643074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6" descr="C:\Documents and Settings\t-nakada\Local Settings\Temporary Internet Files\Content.IE5\S5YRCXMN\MCj0433929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786446" y="5072074"/>
            <a:ext cx="1357322" cy="1357322"/>
          </a:xfrm>
          <a:prstGeom prst="rect">
            <a:avLst/>
          </a:prstGeom>
          <a:noFill/>
        </p:spPr>
      </p:pic>
      <p:sp>
        <p:nvSpPr>
          <p:cNvPr id="14" name="角丸四角形 13"/>
          <p:cNvSpPr/>
          <p:nvPr/>
        </p:nvSpPr>
        <p:spPr>
          <a:xfrm>
            <a:off x="285720" y="3071810"/>
            <a:ext cx="7215238" cy="1643074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59936" y="357187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優秀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9936" y="5214950"/>
            <a:ext cx="1541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優秀ではない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4282" y="1285860"/>
            <a:ext cx="14959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∃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xFx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13654" y="1285860"/>
            <a:ext cx="2060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￢∃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xFx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77283" y="1285860"/>
            <a:ext cx="2060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∃</a:t>
            </a:r>
            <a:r>
              <a:rPr lang="en-US" altLang="ja-JP" sz="4400" dirty="0" smtClean="0">
                <a:solidFill>
                  <a:schemeClr val="bg1"/>
                </a:solidFill>
              </a:rPr>
              <a:t>x</a:t>
            </a:r>
            <a:r>
              <a:rPr lang="ja-JP" altLang="en-US" sz="4400" dirty="0" smtClean="0">
                <a:solidFill>
                  <a:schemeClr val="bg1"/>
                </a:solidFill>
              </a:rPr>
              <a:t>￢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0911" y="1285860"/>
            <a:ext cx="2624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￢∃</a:t>
            </a:r>
            <a:r>
              <a:rPr lang="en-US" altLang="ja-JP" sz="4400" dirty="0" smtClean="0">
                <a:solidFill>
                  <a:schemeClr val="bg1"/>
                </a:solidFill>
              </a:rPr>
              <a:t>x</a:t>
            </a:r>
            <a:r>
              <a:rPr lang="ja-JP" altLang="en-US" sz="4400" dirty="0" smtClean="0">
                <a:solidFill>
                  <a:schemeClr val="bg1"/>
                </a:solidFill>
              </a:rPr>
              <a:t>￢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Fx</a:t>
            </a:r>
            <a:endParaRPr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76051" y="2285992"/>
            <a:ext cx="3191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優秀な学生がいる。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63942" y="2285992"/>
            <a:ext cx="501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優秀な学生がいる、ことはない。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64693" y="2285992"/>
            <a:ext cx="4214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優秀ではない学生がいる。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52584" y="2285992"/>
            <a:ext cx="603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優秀ではない学生がいる、ことはない。</a:t>
            </a:r>
            <a:endParaRPr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000232" y="1285860"/>
            <a:ext cx="2071702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214810" y="1285860"/>
            <a:ext cx="2071702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6429388" y="1285860"/>
            <a:ext cx="2643206" cy="71438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3.33333E-6 -0.275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27547 L -1.94444E-6 -0.00232 " pathEditMode="relative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2.77778E-6 -0.275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231 L 3.33333E-6 -0.2777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-0.2648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5.55556E-7 -0.2648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 dirty="0" smtClean="0"/>
              <a:t>問題</a:t>
            </a:r>
            <a:r>
              <a:rPr lang="en-US" altLang="ja-JP" sz="3600" dirty="0" smtClean="0"/>
              <a:t>:</a:t>
            </a:r>
            <a:r>
              <a:rPr lang="ja-JP" altLang="en-US" sz="3600" dirty="0" smtClean="0"/>
              <a:t>以下の述語論理の中で同値なものを線で結びなさい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教科書にはない問題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9642" y="1643050"/>
            <a:ext cx="1378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</a:rPr>
              <a:t>∀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xFx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6681" y="2866249"/>
            <a:ext cx="1891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smtClean="0">
                <a:solidFill>
                  <a:schemeClr val="bg1"/>
                </a:solidFill>
              </a:rPr>
              <a:t>∀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xFx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26681" y="4089448"/>
            <a:ext cx="1891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</a:rPr>
              <a:t>∀x</a:t>
            </a:r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3720" y="5312647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smtClean="0">
                <a:solidFill>
                  <a:schemeClr val="bg1"/>
                </a:solidFill>
              </a:rPr>
              <a:t>∀x</a:t>
            </a:r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53" y="2214554"/>
            <a:ext cx="1928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すべての学生は優秀である。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10" y="350043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すべての学生が優秀である、ことはない。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2910" y="464994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すべての学生は優秀ではない。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2910" y="5935824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すべての学生は優秀ではない、ことはない。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29256" y="1643050"/>
            <a:ext cx="1378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∃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xFx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29256" y="2866249"/>
            <a:ext cx="1891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￢∃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xFx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29256" y="4089448"/>
            <a:ext cx="1891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∃</a:t>
            </a:r>
            <a:r>
              <a:rPr lang="en-US" altLang="ja-JP" sz="4000" dirty="0" smtClean="0">
                <a:solidFill>
                  <a:schemeClr val="bg1"/>
                </a:solidFill>
              </a:rPr>
              <a:t>x</a:t>
            </a:r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29256" y="5312647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</a:rPr>
              <a:t>￢∃</a:t>
            </a:r>
            <a:r>
              <a:rPr lang="en-US" altLang="ja-JP" sz="4000" dirty="0" smtClean="0">
                <a:solidFill>
                  <a:schemeClr val="bg1"/>
                </a:solidFill>
              </a:rPr>
              <a:t>x</a:t>
            </a:r>
            <a:r>
              <a:rPr lang="ja-JP" altLang="en-US" sz="4000" dirty="0" smtClean="0">
                <a:solidFill>
                  <a:schemeClr val="bg1"/>
                </a:solidFill>
              </a:rPr>
              <a:t>￢</a:t>
            </a:r>
            <a:r>
              <a:rPr lang="en-US" altLang="ja-JP" sz="4000" dirty="0" err="1" smtClean="0">
                <a:solidFill>
                  <a:schemeClr val="bg1"/>
                </a:solidFill>
              </a:rPr>
              <a:t>Fx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72132" y="2214554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優秀な学生がいる。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72132" y="350043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優秀な学生がいる、ことはない。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72132" y="464994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優秀ではない学生がいる。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72132" y="5935824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</a:rPr>
              <a:t>優秀ではない学生がいる、ことはない。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rot="16200000" flipH="1">
            <a:off x="2500298" y="2928934"/>
            <a:ext cx="3714776" cy="1857388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428992" y="3286124"/>
            <a:ext cx="1857388" cy="1214446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V="1">
            <a:off x="3428992" y="3214686"/>
            <a:ext cx="1857388" cy="128588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 flipH="1" flipV="1">
            <a:off x="2536017" y="2964653"/>
            <a:ext cx="3643338" cy="1857388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3286116" y="1643050"/>
            <a:ext cx="2143140" cy="45005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命題論理と述語論理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060848"/>
            <a:ext cx="1031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</a:t>
            </a:r>
            <a:endParaRPr kumimoji="1" lang="ja-JP" altLang="en-US" sz="6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6" y="155679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論理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4088" y="155679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述語</a:t>
            </a:r>
            <a:r>
              <a:rPr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論理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>
            <a:stCxn id="5" idx="2"/>
            <a:endCxn id="14" idx="0"/>
          </p:cNvCxnSpPr>
          <p:nvPr/>
        </p:nvCxnSpPr>
        <p:spPr>
          <a:xfrm flipH="1">
            <a:off x="519382" y="3168844"/>
            <a:ext cx="607704" cy="98023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37" idx="2"/>
            <a:endCxn id="27" idx="0"/>
          </p:cNvCxnSpPr>
          <p:nvPr/>
        </p:nvCxnSpPr>
        <p:spPr>
          <a:xfrm>
            <a:off x="4864963" y="4271610"/>
            <a:ext cx="262931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51520" y="4149080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87624" y="4149080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52120" y="2060848"/>
            <a:ext cx="11592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Px</a:t>
            </a:r>
            <a:endParaRPr kumimoji="1" lang="ja-JP" altLang="en-US" sz="6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67944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60032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07704" y="2420888"/>
            <a:ext cx="728409" cy="728409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1547664" y="3212976"/>
            <a:ext cx="2016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花子は日本人である。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48264" y="2636912"/>
            <a:ext cx="17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は日本人である。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6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27984" y="3208812"/>
            <a:ext cx="728409" cy="728409"/>
          </a:xfrm>
          <a:prstGeom prst="rect">
            <a:avLst/>
          </a:prstGeom>
          <a:noFill/>
        </p:spPr>
      </p:pic>
      <p:sp>
        <p:nvSpPr>
          <p:cNvPr id="37" name="テキスト ボックス 36"/>
          <p:cNvSpPr txBox="1"/>
          <p:nvPr/>
        </p:nvSpPr>
        <p:spPr>
          <a:xfrm>
            <a:off x="4427984" y="3933056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花子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16324" y="3248980"/>
            <a:ext cx="648072" cy="648072"/>
          </a:xfrm>
          <a:prstGeom prst="rect">
            <a:avLst/>
          </a:prstGeom>
          <a:noFill/>
        </p:spPr>
      </p:pic>
      <p:pic>
        <p:nvPicPr>
          <p:cNvPr id="40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524328" y="3176972"/>
            <a:ext cx="792088" cy="792088"/>
          </a:xfrm>
          <a:prstGeom prst="rect">
            <a:avLst/>
          </a:prstGeom>
          <a:noFill/>
        </p:spPr>
      </p:pic>
      <p:cxnSp>
        <p:nvCxnSpPr>
          <p:cNvPr id="42" name="直線矢印コネクタ 41"/>
          <p:cNvCxnSpPr>
            <a:stCxn id="37" idx="2"/>
            <a:endCxn id="26" idx="0"/>
          </p:cNvCxnSpPr>
          <p:nvPr/>
        </p:nvCxnSpPr>
        <p:spPr>
          <a:xfrm flipH="1">
            <a:off x="4335806" y="4271610"/>
            <a:ext cx="529157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5" idx="2"/>
            <a:endCxn id="15" idx="0"/>
          </p:cNvCxnSpPr>
          <p:nvPr/>
        </p:nvCxnSpPr>
        <p:spPr>
          <a:xfrm>
            <a:off x="1127086" y="3168844"/>
            <a:ext cx="328400" cy="98023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53" idx="2"/>
            <a:endCxn id="52" idx="0"/>
          </p:cNvCxnSpPr>
          <p:nvPr/>
        </p:nvCxnSpPr>
        <p:spPr>
          <a:xfrm>
            <a:off x="6377131" y="4271610"/>
            <a:ext cx="406947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868144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16216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40152" y="3933056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4" name="直線矢印コネクタ 53"/>
          <p:cNvCxnSpPr>
            <a:stCxn id="53" idx="2"/>
            <a:endCxn id="51" idx="0"/>
          </p:cNvCxnSpPr>
          <p:nvPr/>
        </p:nvCxnSpPr>
        <p:spPr>
          <a:xfrm flipH="1">
            <a:off x="6136006" y="4271610"/>
            <a:ext cx="241125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58" idx="2"/>
            <a:endCxn id="57" idx="0"/>
          </p:cNvCxnSpPr>
          <p:nvPr/>
        </p:nvCxnSpPr>
        <p:spPr>
          <a:xfrm>
            <a:off x="7974933" y="4271610"/>
            <a:ext cx="465329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380312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172400" y="4725144"/>
            <a:ext cx="535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kumimoji="1" lang="ja-JP" altLang="en-US" sz="4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524328" y="3933056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9" name="直線矢印コネクタ 58"/>
          <p:cNvCxnSpPr>
            <a:stCxn id="58" idx="2"/>
            <a:endCxn id="56" idx="0"/>
          </p:cNvCxnSpPr>
          <p:nvPr/>
        </p:nvCxnSpPr>
        <p:spPr>
          <a:xfrm flipH="1">
            <a:off x="7648174" y="4271610"/>
            <a:ext cx="326759" cy="45353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3851920" y="1556792"/>
            <a:ext cx="0" cy="482453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832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5" grpId="0"/>
      <p:bldP spid="19" grpId="0"/>
      <p:bldP spid="26" grpId="0"/>
      <p:bldP spid="27" grpId="0"/>
      <p:bldP spid="34" grpId="0"/>
      <p:bldP spid="35" grpId="0"/>
      <p:bldP spid="37" grpId="0"/>
      <p:bldP spid="51" grpId="0"/>
      <p:bldP spid="52" grpId="0"/>
      <p:bldP spid="53" grpId="0"/>
      <p:bldP spid="56" grpId="0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限量記号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19894" y="4005064"/>
            <a:ext cx="25042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∀　すべて</a:t>
            </a:r>
            <a:endParaRPr kumimoji="1" lang="en-US" altLang="ja-JP" sz="4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∃　存在</a:t>
            </a:r>
            <a:endParaRPr kumimoji="1" lang="en-US" altLang="ja-JP" sz="4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765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kumimoji="1" lang="en-US" altLang="ja-JP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の有限解釈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の個体領域：同好会のメンバー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a,b,c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Fx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はアル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バイトをしている。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=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すべての同好会員は、アルバイトをしている。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=  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</a:t>
            </a:r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∧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Fb</a:t>
            </a:r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∧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Fc</a:t>
            </a:r>
            <a:endParaRPr kumimoji="1" lang="ja-JP" altLang="en-US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すべての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4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8384" y="4572799"/>
            <a:ext cx="1355740" cy="1355740"/>
          </a:xfrm>
          <a:prstGeom prst="rect">
            <a:avLst/>
          </a:prstGeom>
          <a:noFill/>
        </p:spPr>
      </p:pic>
      <p:pic>
        <p:nvPicPr>
          <p:cNvPr id="6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09467" y="4572008"/>
            <a:ext cx="1357322" cy="1357322"/>
          </a:xfrm>
          <a:prstGeom prst="rect">
            <a:avLst/>
          </a:prstGeom>
          <a:noFill/>
        </p:spPr>
      </p:pic>
      <p:pic>
        <p:nvPicPr>
          <p:cNvPr id="7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72132" y="4572008"/>
            <a:ext cx="1357322" cy="1357322"/>
          </a:xfrm>
          <a:prstGeom prst="rect">
            <a:avLst/>
          </a:prstGeom>
          <a:noFill/>
        </p:spPr>
      </p:pic>
      <p:sp>
        <p:nvSpPr>
          <p:cNvPr id="8" name="角丸四角形 7"/>
          <p:cNvSpPr/>
          <p:nvPr/>
        </p:nvSpPr>
        <p:spPr>
          <a:xfrm>
            <a:off x="1643042" y="4500570"/>
            <a:ext cx="5857916" cy="1857388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5931" y="6334804"/>
            <a:ext cx="2669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同好会のメンバー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3174" y="583473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30126" y="583473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98444" y="583473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animBg="1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ja-JP" altLang="en-US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∃</a:t>
            </a:r>
            <a:r>
              <a:rPr kumimoji="1" lang="en-US" altLang="ja-JP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の有限解釈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の個体領域：同好会のメンバー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a,b,c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Fx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kumimoji="1"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はアル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バイトをしている。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∃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=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少なくとも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人の同好会員はアルバイトをしている。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∃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=  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</a:t>
            </a:r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Fb</a:t>
            </a:r>
            <a:r>
              <a:rPr lang="ja-JP" altLang="en-US" sz="3200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lang="en-US" altLang="ja-JP" sz="3200" dirty="0" err="1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Fc</a:t>
            </a:r>
            <a:endParaRPr kumimoji="1" lang="ja-JP" altLang="en-US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∃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: x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が存在する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5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Picture 6" descr="C:\Documents and Settings\t-nakada\Local Settings\Temporary Internet Files\Content.IE5\KX6V8H2F\MCj04326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8384" y="4501361"/>
            <a:ext cx="1355740" cy="1355740"/>
          </a:xfrm>
          <a:prstGeom prst="rect">
            <a:avLst/>
          </a:prstGeom>
          <a:noFill/>
        </p:spPr>
      </p:pic>
      <p:pic>
        <p:nvPicPr>
          <p:cNvPr id="6" name="Picture 5" descr="C:\Documents and Settings\t-nakada\Local Settings\Temporary Internet Files\Content.IE5\KX6V8H2F\MCj043395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09467" y="4500570"/>
            <a:ext cx="1357322" cy="1357322"/>
          </a:xfrm>
          <a:prstGeom prst="rect">
            <a:avLst/>
          </a:prstGeom>
          <a:noFill/>
        </p:spPr>
      </p:pic>
      <p:pic>
        <p:nvPicPr>
          <p:cNvPr id="7" name="Picture 3" descr="C:\Documents and Settings\t-nakada\Local Settings\Temporary Internet Files\Content.IE5\OPAJ0XYR\MCj043395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72132" y="4500570"/>
            <a:ext cx="1357322" cy="1357322"/>
          </a:xfrm>
          <a:prstGeom prst="rect">
            <a:avLst/>
          </a:prstGeom>
          <a:noFill/>
        </p:spPr>
      </p:pic>
      <p:sp>
        <p:nvSpPr>
          <p:cNvPr id="8" name="角丸四角形 7"/>
          <p:cNvSpPr/>
          <p:nvPr/>
        </p:nvSpPr>
        <p:spPr>
          <a:xfrm>
            <a:off x="1643042" y="4429132"/>
            <a:ext cx="5857916" cy="1857388"/>
          </a:xfrm>
          <a:prstGeom prst="round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5931" y="6263366"/>
            <a:ext cx="2669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同好会のメンバー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43174" y="57633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30126" y="57633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98444" y="57633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en-US" altLang="ja-JP" sz="28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uiExpand="1" animBg="1"/>
      <p:bldP spid="9" grpId="0" uiExpand="1"/>
      <p:bldP spid="11" grpId="0" uiExpand="1"/>
      <p:bldP spid="12" grpId="0" uiExpand="1"/>
      <p:bldP spid="1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量化命題</a:t>
            </a:r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endParaRPr kumimoji="1"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470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量化命題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6106" y="2780928"/>
            <a:ext cx="3251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</a:rPr>
              <a:t>∀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x(</a:t>
            </a:r>
            <a:r>
              <a:rPr kumimoji="1" lang="en-US" altLang="ja-JP" sz="4800" dirty="0" err="1" smtClean="0">
                <a:solidFill>
                  <a:schemeClr val="bg1"/>
                </a:solidFill>
              </a:rPr>
              <a:t>Fx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∨</a:t>
            </a:r>
            <a:r>
              <a:rPr kumimoji="1" lang="en-US" altLang="ja-JP" sz="4800" dirty="0" err="1" smtClean="0">
                <a:solidFill>
                  <a:schemeClr val="bg1"/>
                </a:solidFill>
              </a:rPr>
              <a:t>Gx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4437" y="4581128"/>
            <a:ext cx="561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bg1"/>
                </a:solidFill>
              </a:rPr>
              <a:t>(F</a:t>
            </a:r>
            <a:r>
              <a:rPr kumimoji="1" lang="en-US" altLang="ja-JP" sz="4800" dirty="0" smtClean="0">
                <a:solidFill>
                  <a:srgbClr val="00B0F0"/>
                </a:solidFill>
              </a:rPr>
              <a:t>a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∨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G</a:t>
            </a:r>
            <a:r>
              <a:rPr kumimoji="1" lang="en-US" altLang="ja-JP" sz="4800" dirty="0" smtClean="0">
                <a:solidFill>
                  <a:srgbClr val="00B0F0"/>
                </a:solidFill>
              </a:rPr>
              <a:t>a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 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∧ 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(F</a:t>
            </a:r>
            <a:r>
              <a:rPr kumimoji="1" lang="en-US" altLang="ja-JP" sz="4800" dirty="0" smtClean="0">
                <a:solidFill>
                  <a:srgbClr val="FFC000"/>
                </a:solidFill>
              </a:rPr>
              <a:t>b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∨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G</a:t>
            </a:r>
            <a:r>
              <a:rPr kumimoji="1" lang="en-US" altLang="ja-JP" sz="4800" dirty="0" smtClean="0">
                <a:solidFill>
                  <a:srgbClr val="FFC000"/>
                </a:solidFill>
              </a:rPr>
              <a:t>b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7185" y="1844824"/>
            <a:ext cx="515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の個体領域を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{</a:t>
            </a:r>
            <a:r>
              <a:rPr lang="en-US" altLang="ja-JP" sz="32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n-US" altLang="ja-JP" sz="3200" dirty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}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r>
              <a:rPr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851920" y="3573016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3779912" y="3717032"/>
            <a:ext cx="872480" cy="5676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004048" y="3717032"/>
            <a:ext cx="872480" cy="5676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63688" y="5445224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004048" y="5445224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331801" y="4861209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563888" y="4797152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436096" y="4797152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732240" y="4797152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211960" y="4653136"/>
            <a:ext cx="576064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765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量化命題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6106" y="2780928"/>
            <a:ext cx="3251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∃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x(</a:t>
            </a:r>
            <a:r>
              <a:rPr kumimoji="1" lang="en-US" altLang="ja-JP" sz="4800" dirty="0" err="1" smtClean="0">
                <a:solidFill>
                  <a:schemeClr val="bg1"/>
                </a:solidFill>
              </a:rPr>
              <a:t>Fx</a:t>
            </a:r>
            <a:r>
              <a:rPr lang="ja-JP" altLang="en-US" sz="4800" dirty="0">
                <a:solidFill>
                  <a:schemeClr val="bg1"/>
                </a:solidFill>
              </a:rPr>
              <a:t>⇒</a:t>
            </a:r>
            <a:r>
              <a:rPr kumimoji="1" lang="en-US" altLang="ja-JP" sz="4800" dirty="0" err="1" smtClean="0">
                <a:solidFill>
                  <a:schemeClr val="bg1"/>
                </a:solidFill>
              </a:rPr>
              <a:t>Gx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4437" y="4581128"/>
            <a:ext cx="561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bg1"/>
                </a:solidFill>
              </a:rPr>
              <a:t>(F</a:t>
            </a:r>
            <a:r>
              <a:rPr kumimoji="1" lang="en-US" altLang="ja-JP" sz="4800" dirty="0" smtClean="0">
                <a:solidFill>
                  <a:srgbClr val="00B0F0"/>
                </a:solidFill>
              </a:rPr>
              <a:t>a</a:t>
            </a:r>
            <a:r>
              <a:rPr lang="ja-JP" altLang="en-US" sz="4800" dirty="0">
                <a:solidFill>
                  <a:schemeClr val="bg1"/>
                </a:solidFill>
              </a:rPr>
              <a:t>⇒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G</a:t>
            </a:r>
            <a:r>
              <a:rPr kumimoji="1" lang="en-US" altLang="ja-JP" sz="4800" dirty="0" smtClean="0">
                <a:solidFill>
                  <a:srgbClr val="00B0F0"/>
                </a:solidFill>
              </a:rPr>
              <a:t>a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 </a:t>
            </a:r>
            <a:r>
              <a:rPr lang="ja-JP" altLang="en-US" sz="4800" dirty="0">
                <a:solidFill>
                  <a:schemeClr val="bg1"/>
                </a:solidFill>
              </a:rPr>
              <a:t>∨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(F</a:t>
            </a:r>
            <a:r>
              <a:rPr kumimoji="1" lang="en-US" altLang="ja-JP" sz="4800" dirty="0" smtClean="0">
                <a:solidFill>
                  <a:srgbClr val="FFC000"/>
                </a:solidFill>
              </a:rPr>
              <a:t>b</a:t>
            </a:r>
            <a:r>
              <a:rPr lang="ja-JP" altLang="en-US" sz="4800" dirty="0">
                <a:solidFill>
                  <a:schemeClr val="bg1"/>
                </a:solidFill>
              </a:rPr>
              <a:t>⇒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G</a:t>
            </a:r>
            <a:r>
              <a:rPr kumimoji="1" lang="en-US" altLang="ja-JP" sz="4800" dirty="0" smtClean="0">
                <a:solidFill>
                  <a:srgbClr val="FFC000"/>
                </a:solidFill>
              </a:rPr>
              <a:t>b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)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7185" y="1844824"/>
            <a:ext cx="515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の個体領域を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{</a:t>
            </a:r>
            <a:r>
              <a:rPr lang="en-US" altLang="ja-JP" sz="3200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n-US" altLang="ja-JP" sz="3200" dirty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}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r>
              <a:rPr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851920" y="3573016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3779912" y="3717032"/>
            <a:ext cx="872480" cy="5676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004048" y="3717032"/>
            <a:ext cx="872480" cy="5676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63688" y="5445224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004048" y="5445224"/>
            <a:ext cx="2232248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331801" y="4861209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563888" y="4797152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436096" y="4797152"/>
            <a:ext cx="288032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732240" y="4725144"/>
            <a:ext cx="360040" cy="504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211960" y="4653136"/>
            <a:ext cx="576064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611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量化命題</a:t>
            </a:r>
            <a:r>
              <a:rPr kumimoji="1" lang="ja-JP" altLang="en-US" dirty="0" smtClean="0"/>
              <a:t>の</a:t>
            </a:r>
            <a:r>
              <a:rPr lang="ja-JP" altLang="en-US" dirty="0"/>
              <a:t>展開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1229" y="2780928"/>
            <a:ext cx="3761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∀</a:t>
            </a:r>
            <a:r>
              <a:rPr kumimoji="1" lang="en-US" altLang="ja-JP" sz="4800" dirty="0" err="1" smtClean="0">
                <a:solidFill>
                  <a:schemeClr val="bg1"/>
                </a:solidFill>
              </a:rPr>
              <a:t>xFx</a:t>
            </a:r>
            <a:r>
              <a:rPr lang="ja-JP" altLang="en-US" sz="4800" dirty="0" smtClean="0">
                <a:solidFill>
                  <a:schemeClr val="bg1"/>
                </a:solidFill>
              </a:rPr>
              <a:t>∧∃</a:t>
            </a:r>
            <a:r>
              <a:rPr lang="en-US" altLang="ja-JP" sz="4800" dirty="0" err="1" smtClean="0">
                <a:solidFill>
                  <a:schemeClr val="bg1"/>
                </a:solidFill>
              </a:rPr>
              <a:t>xGx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85514" y="4437112"/>
            <a:ext cx="6172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>
                <a:solidFill>
                  <a:schemeClr val="bg1"/>
                </a:solidFill>
              </a:rPr>
              <a:t>( F</a:t>
            </a:r>
            <a:r>
              <a:rPr lang="en-US" altLang="ja-JP" sz="4800" dirty="0" smtClean="0">
                <a:solidFill>
                  <a:srgbClr val="00B0F0"/>
                </a:solidFill>
              </a:rPr>
              <a:t>a</a:t>
            </a:r>
            <a:r>
              <a:rPr lang="ja-JP" altLang="en-US" sz="4800" dirty="0" smtClean="0">
                <a:solidFill>
                  <a:schemeClr val="bg1"/>
                </a:solidFill>
              </a:rPr>
              <a:t>∧</a:t>
            </a:r>
            <a:r>
              <a:rPr lang="en-US" altLang="ja-JP" sz="4800" dirty="0" smtClean="0">
                <a:solidFill>
                  <a:schemeClr val="bg1"/>
                </a:solidFill>
              </a:rPr>
              <a:t>F</a:t>
            </a:r>
            <a:r>
              <a:rPr lang="en-US" altLang="ja-JP" sz="4800" dirty="0" smtClean="0">
                <a:solidFill>
                  <a:srgbClr val="FFC000"/>
                </a:solidFill>
              </a:rPr>
              <a:t>b</a:t>
            </a:r>
            <a:r>
              <a:rPr lang="en-US" altLang="ja-JP" sz="4800" dirty="0" smtClean="0">
                <a:solidFill>
                  <a:schemeClr val="bg1"/>
                </a:solidFill>
              </a:rPr>
              <a:t> ) </a:t>
            </a:r>
            <a:r>
              <a:rPr lang="ja-JP" altLang="en-US" sz="4800" dirty="0" smtClean="0">
                <a:solidFill>
                  <a:schemeClr val="bg1"/>
                </a:solidFill>
              </a:rPr>
              <a:t>∧ </a:t>
            </a:r>
            <a:r>
              <a:rPr lang="en-US" altLang="ja-JP" sz="4800" dirty="0" smtClean="0">
                <a:solidFill>
                  <a:schemeClr val="bg1"/>
                </a:solidFill>
              </a:rPr>
              <a:t>( G</a:t>
            </a:r>
            <a:r>
              <a:rPr lang="en-US" altLang="ja-JP" sz="4800" dirty="0" smtClean="0">
                <a:solidFill>
                  <a:srgbClr val="00B0F0"/>
                </a:solidFill>
              </a:rPr>
              <a:t>a</a:t>
            </a:r>
            <a:r>
              <a:rPr lang="ja-JP" altLang="en-US" sz="4800" dirty="0" smtClean="0">
                <a:solidFill>
                  <a:schemeClr val="bg1"/>
                </a:solidFill>
              </a:rPr>
              <a:t>∨</a:t>
            </a:r>
            <a:r>
              <a:rPr lang="en-US" altLang="ja-JP" sz="4800" dirty="0" smtClean="0">
                <a:solidFill>
                  <a:schemeClr val="bg1"/>
                </a:solidFill>
              </a:rPr>
              <a:t>G</a:t>
            </a:r>
            <a:r>
              <a:rPr lang="en-US" altLang="ja-JP" sz="4800" dirty="0" smtClean="0">
                <a:solidFill>
                  <a:srgbClr val="FFC000"/>
                </a:solidFill>
              </a:rPr>
              <a:t>b</a:t>
            </a:r>
            <a:r>
              <a:rPr lang="en-US" altLang="ja-JP" sz="4800" dirty="0" smtClean="0">
                <a:solidFill>
                  <a:schemeClr val="bg1"/>
                </a:solidFill>
              </a:rPr>
              <a:t> )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7185" y="1844824"/>
            <a:ext cx="4969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</a:rPr>
              <a:t>x</a:t>
            </a:r>
            <a:r>
              <a:rPr lang="ja-JP" altLang="en-US" sz="3200" dirty="0">
                <a:solidFill>
                  <a:schemeClr val="bg1"/>
                </a:solidFill>
              </a:rPr>
              <a:t>の個体領域を</a:t>
            </a:r>
            <a:r>
              <a:rPr lang="en-US" altLang="ja-JP" sz="3200" dirty="0">
                <a:solidFill>
                  <a:schemeClr val="bg1"/>
                </a:solidFill>
              </a:rPr>
              <a:t>{</a:t>
            </a:r>
            <a:r>
              <a:rPr lang="en-US" altLang="ja-JP" sz="3200" dirty="0">
                <a:solidFill>
                  <a:srgbClr val="00B0F0"/>
                </a:solidFill>
              </a:rPr>
              <a:t>a</a:t>
            </a:r>
            <a:r>
              <a:rPr lang="en-US" altLang="ja-JP" sz="3200" dirty="0">
                <a:solidFill>
                  <a:schemeClr val="bg1"/>
                </a:solidFill>
              </a:rPr>
              <a:t>, </a:t>
            </a:r>
            <a:r>
              <a:rPr lang="en-US" altLang="ja-JP" sz="3200" dirty="0">
                <a:solidFill>
                  <a:srgbClr val="FFC000"/>
                </a:solidFill>
              </a:rPr>
              <a:t>b</a:t>
            </a:r>
            <a:r>
              <a:rPr lang="en-US" altLang="ja-JP" sz="3200" dirty="0">
                <a:solidFill>
                  <a:schemeClr val="bg1"/>
                </a:solidFill>
              </a:rPr>
              <a:t>}</a:t>
            </a:r>
            <a:r>
              <a:rPr lang="ja-JP" altLang="en-US" sz="3200" dirty="0">
                <a:solidFill>
                  <a:schemeClr val="bg1"/>
                </a:solidFill>
              </a:rPr>
              <a:t>とする</a:t>
            </a:r>
            <a:r>
              <a:rPr lang="ja-JP" altLang="en-US" sz="3200" dirty="0" smtClean="0">
                <a:solidFill>
                  <a:schemeClr val="bg1"/>
                </a:solidFill>
              </a:rPr>
              <a:t>。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635896" y="3573016"/>
            <a:ext cx="648072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2411760" y="3717032"/>
            <a:ext cx="1440160" cy="7200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491880" y="3717032"/>
            <a:ext cx="504056" cy="72008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724128" y="3573016"/>
            <a:ext cx="648072" cy="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5580112" y="3645024"/>
            <a:ext cx="432048" cy="792088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228184" y="3645024"/>
            <a:ext cx="648072" cy="792088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2187785" y="4725144"/>
            <a:ext cx="288032" cy="43204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3347864" y="4581128"/>
            <a:ext cx="36004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5580112" y="4653136"/>
            <a:ext cx="36004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6876256" y="4581128"/>
            <a:ext cx="36004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2483768" y="4581128"/>
            <a:ext cx="576064" cy="64807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5868144" y="4437112"/>
            <a:ext cx="576064" cy="72008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59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512</Words>
  <Application>Microsoft Office PowerPoint</Application>
  <PresentationFormat>画面に合わせる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Meiryo UI</vt:lpstr>
      <vt:lpstr>ＭＳ Ｐゴシック</vt:lpstr>
      <vt:lpstr>Arial</vt:lpstr>
      <vt:lpstr>Calibri</vt:lpstr>
      <vt:lpstr>Office テーマ</vt:lpstr>
      <vt:lpstr>述語論理</vt:lpstr>
      <vt:lpstr>命題論理と述語論理</vt:lpstr>
      <vt:lpstr>限量記号</vt:lpstr>
      <vt:lpstr>∀xFx : すべてのx</vt:lpstr>
      <vt:lpstr>∃xFx : xが存在する</vt:lpstr>
      <vt:lpstr>量化命題の展開</vt:lpstr>
      <vt:lpstr>量化命題の展開 (1)</vt:lpstr>
      <vt:lpstr>量化命題の展開 (2)</vt:lpstr>
      <vt:lpstr>量化命題の展開 (3)</vt:lpstr>
      <vt:lpstr>述語論理の否定形</vt:lpstr>
      <vt:lpstr>量化命題の否定形</vt:lpstr>
      <vt:lpstr>全称記号(∀)の否定</vt:lpstr>
      <vt:lpstr>存在記号(∃)の否定</vt:lpstr>
      <vt:lpstr>問題:以下の述語論理の中で同値なものを線で結びなさい(教科書にはない問題)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論理学入門</dc:title>
  <cp:lastModifiedBy>nakada toyohisa</cp:lastModifiedBy>
  <cp:revision>1343</cp:revision>
  <dcterms:modified xsi:type="dcterms:W3CDTF">2015-12-17T01:38:53Z</dcterms:modified>
</cp:coreProperties>
</file>